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2"/>
  </p:notesMasterIdLst>
  <p:sldIdLst>
    <p:sldId id="550" r:id="rId5"/>
    <p:sldId id="549" r:id="rId6"/>
    <p:sldId id="548" r:id="rId7"/>
    <p:sldId id="553" r:id="rId8"/>
    <p:sldId id="554" r:id="rId9"/>
    <p:sldId id="552" r:id="rId10"/>
    <p:sldId id="55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DF6"/>
    <a:srgbClr val="F2F4E9"/>
    <a:srgbClr val="F0E9F5"/>
    <a:srgbClr val="E7EFF2"/>
    <a:srgbClr val="CCC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C99F1C-8E98-411A-8878-AAD6EE46E1AA}" v="2" dt="2026-10-15T13:53:14.6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3973" autoAdjust="0"/>
  </p:normalViewPr>
  <p:slideViewPr>
    <p:cSldViewPr snapToGrid="0">
      <p:cViewPr varScale="1">
        <p:scale>
          <a:sx n="104" d="100"/>
          <a:sy n="104" d="100"/>
        </p:scale>
        <p:origin x="23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0210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otes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otes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current Plan for Fife is coming to an end and must be replaced. A lot of conversations about change and pressures are converging – this presents opportunities as well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otes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27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otes Text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8F6FFE-855A-4E66-BC24-BC52847F58D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96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92A3AB-1CAD-0BB0-A9F8-F25AAB0CE2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812891"/>
              </a:gs>
              <a:gs pos="40000">
                <a:srgbClr val="DB6421"/>
              </a:gs>
              <a:gs pos="67000">
                <a:srgbClr val="709531"/>
              </a:gs>
              <a:gs pos="100000">
                <a:srgbClr val="00616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3171" y="1466687"/>
            <a:ext cx="8825658" cy="2677648"/>
          </a:xfr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683171" y="4331903"/>
            <a:ext cx="8825658" cy="861420"/>
          </a:xfrm>
        </p:spPr>
        <p:txBody>
          <a:bodyPr anchor="t"/>
          <a:lstStyle>
            <a:lvl1pPr marL="0" indent="0" algn="ctr">
              <a:buNone/>
              <a:defRPr cap="all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66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831" y="1698171"/>
            <a:ext cx="9253782" cy="4321629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D8F5CB4-E8D5-32AA-EA4C-81398BE495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1067" y="6373282"/>
            <a:ext cx="11294533" cy="4843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 i="0">
                <a:solidFill>
                  <a:srgbClr val="932A91"/>
                </a:solidFill>
              </a:defRPr>
            </a:lvl1pPr>
          </a:lstStyle>
          <a:p>
            <a:pPr algn="r"/>
            <a:r>
              <a:rPr lang="en-US"/>
              <a:t>For more information visit </a:t>
            </a:r>
            <a:r>
              <a:rPr lang="en-US" err="1"/>
              <a:t>our.fife.scot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24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2B0224-FBE3-33B4-68F5-9F898883EB1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812891"/>
              </a:gs>
              <a:gs pos="40000">
                <a:srgbClr val="DB6421"/>
              </a:gs>
              <a:gs pos="67000">
                <a:srgbClr val="709531"/>
              </a:gs>
              <a:gs pos="100000">
                <a:srgbClr val="00616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6831" y="1623151"/>
            <a:ext cx="9253782" cy="4396649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AE664D-FACC-E7BE-3A22-2E908F7770A8}"/>
              </a:ext>
            </a:extLst>
          </p:cNvPr>
          <p:cNvCxnSpPr>
            <a:cxnSpLocks/>
          </p:cNvCxnSpPr>
          <p:nvPr userDrawn="1"/>
        </p:nvCxnSpPr>
        <p:spPr>
          <a:xfrm>
            <a:off x="457200" y="1371600"/>
            <a:ext cx="11195538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A6430C1-15A7-2906-520C-D8253AE13A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1067" y="6373282"/>
            <a:ext cx="11294533" cy="4843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 i="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/>
              <a:t>For more information visit </a:t>
            </a:r>
            <a:r>
              <a:rPr lang="en-US" err="1"/>
              <a:t>our.fife.scot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6E0676-3F04-E91F-5652-E6A8EB95DC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6067" y="197165"/>
            <a:ext cx="1896430" cy="88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97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B774631-EDA1-4923-FDEC-3BBB607CDBE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bg1"/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9C50044-578E-DE9E-B088-FE70F95FB129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F791EECC-2E72-600B-F34A-599D95BFB754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AE664D-FACC-E7BE-3A22-2E908F7770A8}"/>
              </a:ext>
            </a:extLst>
          </p:cNvPr>
          <p:cNvCxnSpPr>
            <a:cxnSpLocks/>
          </p:cNvCxnSpPr>
          <p:nvPr userDrawn="1"/>
        </p:nvCxnSpPr>
        <p:spPr>
          <a:xfrm>
            <a:off x="457200" y="1371600"/>
            <a:ext cx="11195538" cy="0"/>
          </a:xfrm>
          <a:prstGeom prst="line">
            <a:avLst/>
          </a:prstGeom>
          <a:ln w="158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AF0800A-0321-A2BE-FAA6-9504B239D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31" y="1922585"/>
            <a:ext cx="9253782" cy="409721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35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955AE15-623F-B32C-D9D8-F28E53BF6C08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rgbClr val="812891"/>
              </a:gs>
              <a:gs pos="40000">
                <a:srgbClr val="DB6421"/>
              </a:gs>
              <a:gs pos="67000">
                <a:srgbClr val="709531"/>
              </a:gs>
              <a:gs pos="100000">
                <a:srgbClr val="00616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30578ACC-22D6-47C1-A373-4FD133E34F3C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2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13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D82014A1-A632-4878-A0D3-F52BA7563730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13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CE99F462-093F-4566-844B-4C71F2739DA5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59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72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D4B24536-994D-4021-A283-9F449C0DB509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06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3CBBBB78-C96F-47B7-AB17-D852CA960AC9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70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  <a:prstGeom prst="rect">
            <a:avLst/>
          </a:prstGeom>
        </p:spPr>
        <p:txBody>
          <a:bodyPr/>
          <a:lstStyle/>
          <a:p>
            <a:fld id="{1FA3F48C-C7C6-4055-9F49-3777875E72AE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679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F657E-4214-370A-B0A4-3B6026018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8C5EE9-783B-602C-2F2D-29322551D7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24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78">
            <a:extLst>
              <a:ext uri="{FF2B5EF4-FFF2-40B4-BE49-F238E27FC236}">
                <a16:creationId xmlns:a16="http://schemas.microsoft.com/office/drawing/2014/main" id="{B8367D63-08D3-E846-84D6-0BD455E343A4}"/>
              </a:ext>
            </a:extLst>
          </p:cNvPr>
          <p:cNvSpPr txBox="1"/>
          <p:nvPr userDrawn="1"/>
        </p:nvSpPr>
        <p:spPr>
          <a:xfrm>
            <a:off x="6099624" y="225673"/>
            <a:ext cx="5589207" cy="177620"/>
          </a:xfrm>
          <a:prstGeom prst="rect">
            <a:avLst/>
          </a:prstGeom>
        </p:spPr>
        <p:txBody>
          <a:bodyPr vert="horz" wrap="square" lIns="0" tIns="10421" rIns="0" bIns="0" rtlCol="0">
            <a:spAutoFit/>
          </a:bodyPr>
          <a:lstStyle/>
          <a:p>
            <a:pPr marL="10421" algn="r">
              <a:lnSpc>
                <a:spcPct val="100000"/>
              </a:lnSpc>
              <a:spcBef>
                <a:spcPts val="82"/>
              </a:spcBef>
            </a:pPr>
            <a:r>
              <a:rPr lang="en-GB" sz="1086" b="1">
                <a:solidFill>
                  <a:schemeClr val="tx1"/>
                </a:solidFill>
                <a:latin typeface="FuturaPT-Demi"/>
                <a:cs typeface="FuturaPT-Demi"/>
              </a:rPr>
              <a:t>FIFE COUNCIL - NO WRONG DOOR</a:t>
            </a:r>
            <a:r>
              <a:rPr sz="1086">
                <a:solidFill>
                  <a:schemeClr val="tx1"/>
                </a:solidFill>
                <a:latin typeface="FuturaPT-Demi"/>
                <a:cs typeface="FuturaPT-Demi"/>
              </a:rPr>
              <a:t>|</a:t>
            </a:r>
            <a:r>
              <a:rPr sz="1086" spc="-8">
                <a:solidFill>
                  <a:schemeClr val="tx1"/>
                </a:solidFill>
                <a:latin typeface="FuturaPT-Demi"/>
                <a:cs typeface="FuturaPT-Demi"/>
              </a:rPr>
              <a:t> </a:t>
            </a:r>
            <a:r>
              <a:rPr sz="1086">
                <a:solidFill>
                  <a:schemeClr val="tx1"/>
                </a:solidFill>
                <a:latin typeface="FuturaPT-Light"/>
                <a:cs typeface="FuturaPT-Light"/>
              </a:rPr>
              <a:t>INNER</a:t>
            </a:r>
            <a:r>
              <a:rPr sz="1086" spc="-8">
                <a:solidFill>
                  <a:schemeClr val="tx1"/>
                </a:solidFill>
                <a:latin typeface="FuturaPT-Light"/>
                <a:cs typeface="FuturaPT-Light"/>
              </a:rPr>
              <a:t> </a:t>
            </a:r>
            <a:r>
              <a:rPr sz="1086">
                <a:solidFill>
                  <a:schemeClr val="tx1"/>
                </a:solidFill>
                <a:latin typeface="FuturaPT-Light"/>
                <a:cs typeface="FuturaPT-Light"/>
              </a:rPr>
              <a:t>CIRCLE</a:t>
            </a:r>
            <a:r>
              <a:rPr sz="1086" spc="-8">
                <a:solidFill>
                  <a:schemeClr val="tx1"/>
                </a:solidFill>
                <a:latin typeface="FuturaPT-Light"/>
                <a:cs typeface="FuturaPT-Light"/>
              </a:rPr>
              <a:t> CONSULTING</a:t>
            </a:r>
            <a:endParaRPr sz="1086">
              <a:solidFill>
                <a:schemeClr val="tx1"/>
              </a:solidFill>
              <a:latin typeface="FuturaPT-Light"/>
              <a:cs typeface="FuturaPT-Light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6752699-15DC-364D-9288-E9A18DBB6FE9}"/>
              </a:ext>
            </a:extLst>
          </p:cNvPr>
          <p:cNvCxnSpPr/>
          <p:nvPr userDrawn="1"/>
        </p:nvCxnSpPr>
        <p:spPr>
          <a:xfrm>
            <a:off x="506797" y="401385"/>
            <a:ext cx="11182033" cy="0"/>
          </a:xfrm>
          <a:prstGeom prst="line">
            <a:avLst/>
          </a:prstGeom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F1E0E4-93A0-3EE5-C16E-2DB61798A8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6797" y="956730"/>
            <a:ext cx="11182308" cy="5602472"/>
          </a:xfrm>
        </p:spPr>
        <p:txBody>
          <a:bodyPr>
            <a:normAutofit/>
          </a:bodyPr>
          <a:lstStyle>
            <a:lvl1pPr>
              <a:defRPr sz="1629">
                <a:solidFill>
                  <a:schemeClr val="tx1"/>
                </a:solidFill>
                <a:latin typeface="Josefin Sans Light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448">
                <a:solidFill>
                  <a:schemeClr val="tx1"/>
                </a:solidFill>
                <a:latin typeface="Josefin Sans Light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267">
                <a:solidFill>
                  <a:schemeClr val="tx1"/>
                </a:solidFill>
                <a:latin typeface="Josefin Sans Light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086">
                <a:solidFill>
                  <a:schemeClr val="tx1"/>
                </a:solidFill>
                <a:latin typeface="Josefin Sans Light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086">
                <a:solidFill>
                  <a:schemeClr val="tx1"/>
                </a:solidFill>
                <a:latin typeface="Josefin Sans Light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9CE375A-8220-BDA4-5470-3D08C1321B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6553" y="473999"/>
            <a:ext cx="11182033" cy="364475"/>
          </a:xfrm>
        </p:spPr>
        <p:txBody>
          <a:bodyPr>
            <a:noAutofit/>
          </a:bodyPr>
          <a:lstStyle>
            <a:lvl1pPr marL="0" indent="0">
              <a:buNone/>
              <a:defRPr sz="1810" b="1">
                <a:latin typeface="Josefin Sans" pitchFamily="2" charset="77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F526061-C917-78EE-FE3F-BCD996DC5223}"/>
              </a:ext>
            </a:extLst>
          </p:cNvPr>
          <p:cNvSpPr txBox="1">
            <a:spLocks/>
          </p:cNvSpPr>
          <p:nvPr userDrawn="1"/>
        </p:nvSpPr>
        <p:spPr>
          <a:xfrm>
            <a:off x="413951" y="135219"/>
            <a:ext cx="1160265" cy="220524"/>
          </a:xfrm>
          <a:prstGeom prst="rect">
            <a:avLst/>
          </a:prstGeom>
        </p:spPr>
        <p:txBody>
          <a:bodyPr/>
          <a:lstStyle>
            <a:defPPr>
              <a:defRPr kern="0"/>
            </a:defPPr>
          </a:lstStyle>
          <a:p>
            <a:pPr defTabSz="819001"/>
            <a:fld id="{B6F15528-21DE-4FAA-801E-634DDDAF4B2B}" type="slidenum">
              <a:rPr lang="en-GB" sz="1433" kern="0">
                <a:solidFill>
                  <a:prstClr val="white">
                    <a:lumMod val="65000"/>
                  </a:prstClr>
                </a:solidFill>
                <a:latin typeface="Josefin Sans" pitchFamily="2" charset="77"/>
              </a:rPr>
              <a:pPr defTabSz="819001"/>
              <a:t>‹#›</a:t>
            </a:fld>
            <a:endParaRPr lang="en-GB" sz="1433" kern="0">
              <a:solidFill>
                <a:prstClr val="white">
                  <a:lumMod val="65000"/>
                </a:prstClr>
              </a:solidFill>
              <a:latin typeface="Josefin Sa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51222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7">
          <p15:clr>
            <a:srgbClr val="FBAE40"/>
          </p15:clr>
        </p15:guide>
        <p15:guide id="2" orient="horz" pos="602">
          <p15:clr>
            <a:srgbClr val="FBAE40"/>
          </p15:clr>
        </p15:guide>
        <p15:guide id="3" orient="horz" pos="4942">
          <p15:clr>
            <a:srgbClr val="FBAE40"/>
          </p15:clr>
        </p15:guide>
        <p15:guide id="4" pos="242">
          <p15:clr>
            <a:srgbClr val="FBAE40"/>
          </p15:clr>
        </p15:guide>
        <p15:guide id="5" pos="1523">
          <p15:clr>
            <a:srgbClr val="FBAE40"/>
          </p15:clr>
        </p15:guide>
        <p15:guide id="6" pos="1600">
          <p15:clr>
            <a:srgbClr val="FBAE40"/>
          </p15:clr>
        </p15:guide>
        <p15:guide id="7" pos="2965">
          <p15:clr>
            <a:srgbClr val="FBAE40"/>
          </p15:clr>
        </p15:guide>
        <p15:guide id="8" pos="4242">
          <p15:clr>
            <a:srgbClr val="FBAE40"/>
          </p15:clr>
        </p15:guide>
        <p15:guide id="9" pos="4328">
          <p15:clr>
            <a:srgbClr val="FBAE40"/>
          </p15:clr>
        </p15:guide>
        <p15:guide id="10" pos="5607">
          <p15:clr>
            <a:srgbClr val="FBAE40"/>
          </p15:clr>
        </p15:guide>
        <p15:guide id="11" orient="horz" pos="78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898EE2-19C7-133D-A19A-12705B9011C8}"/>
              </a:ext>
            </a:extLst>
          </p:cNvPr>
          <p:cNvSpPr/>
          <p:nvPr userDrawn="1"/>
        </p:nvSpPr>
        <p:spPr>
          <a:xfrm>
            <a:off x="0" y="0"/>
            <a:ext cx="12192000" cy="1431235"/>
          </a:xfrm>
          <a:prstGeom prst="rect">
            <a:avLst/>
          </a:prstGeom>
          <a:gradFill>
            <a:gsLst>
              <a:gs pos="0">
                <a:srgbClr val="812891"/>
              </a:gs>
              <a:gs pos="40000">
                <a:srgbClr val="DB6421"/>
              </a:gs>
              <a:gs pos="67000">
                <a:srgbClr val="709531"/>
              </a:gs>
              <a:gs pos="100000">
                <a:srgbClr val="00616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515151" y="322586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1609221"/>
            <a:ext cx="8761413" cy="4764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1067" y="6373282"/>
            <a:ext cx="11294533" cy="4843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 i="0">
                <a:solidFill>
                  <a:srgbClr val="932A91"/>
                </a:solidFill>
              </a:defRPr>
            </a:lvl1pPr>
          </a:lstStyle>
          <a:p>
            <a:pPr algn="r"/>
            <a:r>
              <a:rPr lang="en-US"/>
              <a:t>For more information visit </a:t>
            </a:r>
            <a:r>
              <a:rPr lang="en-US" err="1"/>
              <a:t>our.fife.scot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5C1224-AACF-66AD-DA2C-E78FA48ED02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86067" y="197165"/>
            <a:ext cx="1896430" cy="88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878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rgbClr val="932A91"/>
        </a:buClr>
        <a:buSzPct val="80000"/>
        <a:buFont typeface="Wingdings 3" charset="2"/>
        <a:buChar char=""/>
        <a:defRPr sz="24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rgbClr val="932A91"/>
        </a:buClr>
        <a:buSzPct val="85000"/>
        <a:buFont typeface="Wingdings 3" charset="2"/>
        <a:buChar char=""/>
        <a:defRPr sz="20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932A91"/>
        </a:buClr>
        <a:buSzPct val="80000"/>
        <a:buFont typeface="Wingdings 3" charset="2"/>
        <a:buChar char=""/>
        <a:defRPr sz="20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932A91"/>
        </a:buClr>
        <a:buSzPct val="80000"/>
        <a:buFont typeface="Wingdings 3" charset="2"/>
        <a:buChar char=""/>
        <a:defRPr sz="20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rgbClr val="932A91"/>
        </a:buClr>
        <a:buSzPct val="80000"/>
        <a:buFont typeface="Wingdings 3" charset="2"/>
        <a:buChar char=""/>
        <a:defRPr sz="20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ituteofhealthequity.org/taking-action/marmot-place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ur.fife.scot/plan27feedbac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742A5-E0F2-3890-A979-21B926CD4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4978989"/>
            <a:ext cx="8794683" cy="137492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GB" sz="3000" b="1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lang="en-GB" sz="3000" b="1" cap="none">
                <a:solidFill>
                  <a:srgbClr val="C00000"/>
                </a:solidFill>
                <a:latin typeface="Arial"/>
                <a:cs typeface="Arial"/>
              </a:rPr>
              <a:t>lan</a:t>
            </a:r>
            <a:r>
              <a:rPr lang="en-GB" sz="3000" b="1">
                <a:solidFill>
                  <a:srgbClr val="C00000"/>
                </a:solidFill>
                <a:latin typeface="Arial"/>
                <a:cs typeface="Arial"/>
              </a:rPr>
              <a:t> 27 </a:t>
            </a:r>
            <a:r>
              <a:rPr lang="en-GB" sz="3000" b="1" cap="none">
                <a:solidFill>
                  <a:srgbClr val="C00000"/>
                </a:solidFill>
                <a:latin typeface="Arial"/>
                <a:cs typeface="Arial"/>
              </a:rPr>
              <a:t>Conversations: The Challenge Ahead</a:t>
            </a:r>
          </a:p>
          <a:p>
            <a:pPr>
              <a:lnSpc>
                <a:spcPct val="90000"/>
              </a:lnSpc>
            </a:pPr>
            <a:r>
              <a:rPr lang="en-GB" sz="3000" cap="none">
                <a:solidFill>
                  <a:srgbClr val="C00000"/>
                </a:solidFill>
                <a:latin typeface="Arial"/>
                <a:cs typeface="Arial"/>
              </a:rPr>
              <a:t>Gathering views from leaders across Fife Partnership </a:t>
            </a:r>
          </a:p>
          <a:p>
            <a:pPr>
              <a:lnSpc>
                <a:spcPct val="90000"/>
              </a:lnSpc>
            </a:pPr>
            <a:r>
              <a:rPr lang="en-GB" cap="none">
                <a:solidFill>
                  <a:srgbClr val="C00000"/>
                </a:solidFill>
                <a:latin typeface="Arial"/>
                <a:cs typeface="Arial"/>
              </a:rPr>
              <a:t>Autumn </a:t>
            </a:r>
            <a:r>
              <a:rPr lang="en-GB">
                <a:solidFill>
                  <a:srgbClr val="C00000"/>
                </a:solidFill>
                <a:latin typeface="Arial"/>
                <a:cs typeface="Arial"/>
              </a:rPr>
              <a:t>2026 </a:t>
            </a:r>
            <a:endParaRPr lang="en-GB" cap="none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9D52A1A-5A5A-70A7-D183-B83A71B0DB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90673D-C556-96A3-407D-B5F9E9D89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36"/>
            <a:ext cx="12192000" cy="46996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3A5973D-557C-8C85-E0CB-4358C229E625}"/>
              </a:ext>
            </a:extLst>
          </p:cNvPr>
          <p:cNvSpPr>
            <a:spLocks noGrp="1"/>
          </p:cNvSpPr>
          <p:nvPr/>
        </p:nvSpPr>
        <p:spPr bwMode="gray">
          <a:xfrm>
            <a:off x="698146" y="1818269"/>
            <a:ext cx="10281511" cy="2088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54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</a:pPr>
            <a:r>
              <a:rPr lang="en-GB" sz="4400" b="1">
                <a:solidFill>
                  <a:srgbClr val="FFFFFF"/>
                </a:solidFill>
                <a:latin typeface="Arial"/>
                <a:cs typeface="Arial"/>
              </a:rPr>
              <a:t>Our Fife’s</a:t>
            </a:r>
            <a:r>
              <a:rPr lang="en-GB" sz="4400">
                <a:solidFill>
                  <a:srgbClr val="FFFFFF"/>
                </a:solidFill>
                <a:latin typeface="Arial"/>
                <a:cs typeface="Arial"/>
              </a:rPr>
              <a:t> Future </a:t>
            </a:r>
            <a:br>
              <a:rPr lang="en-GB" sz="4400" b="1"/>
            </a:br>
            <a:r>
              <a:rPr lang="en-GB" sz="4400" b="1">
                <a:solidFill>
                  <a:srgbClr val="FFFFFF"/>
                </a:solidFill>
                <a:latin typeface="Arial"/>
                <a:cs typeface="Arial"/>
              </a:rPr>
              <a:t>Creating a new plan from 2027</a:t>
            </a:r>
            <a:br>
              <a:rPr lang="en-GB" sz="4400"/>
            </a:br>
            <a:br>
              <a:rPr lang="en-GB" sz="4400"/>
            </a:br>
            <a:endParaRPr lang="en-GB" sz="44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9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F0884-2243-B743-521D-D0E463EA3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opportunity ahead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701AC-67EB-25B4-8779-65EAC321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30" y="1698171"/>
            <a:ext cx="10154529" cy="4627678"/>
          </a:xfrm>
        </p:spPr>
        <p:txBody>
          <a:bodyPr wrap="square">
            <a:normAutofit/>
          </a:bodyPr>
          <a:lstStyle/>
          <a:p>
            <a:r>
              <a:rPr lang="en-GB" dirty="0"/>
              <a:t>Create the basis for ambitious change we believe in</a:t>
            </a:r>
          </a:p>
          <a:p>
            <a:r>
              <a:rPr lang="en-GB" dirty="0"/>
              <a:t>Reset community planning in Fife for simpler, more effective collaboration – lead public service reform thinking, together</a:t>
            </a:r>
          </a:p>
          <a:p>
            <a:pPr fontAlgn="base"/>
            <a:r>
              <a:rPr lang="en-GB" dirty="0"/>
              <a:t>Design a better system together - break down the barriers to improving outcomes for people and places</a:t>
            </a:r>
          </a:p>
          <a:p>
            <a:pPr fontAlgn="base"/>
            <a:r>
              <a:rPr lang="en-GB" dirty="0"/>
              <a:t>Make efficient use of joint resources, coordinating spend and service delivery - make things easier for communities, staff and organisations</a:t>
            </a:r>
          </a:p>
          <a:p>
            <a:r>
              <a:rPr lang="en-GB" dirty="0"/>
              <a:t>Build on solid foundations - a talented public service workforce, strong communities and good track record of partnership working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375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0911F-EB5B-68DA-F119-A5D57B19B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/>
                <a:cs typeface="Arial"/>
              </a:rPr>
              <a:t>Q1 The issues and challenges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849ED5-3485-6527-0F05-9FAC4A9A63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" y="1715180"/>
            <a:ext cx="11269494" cy="17138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Arial"/>
                <a:cs typeface="Arial"/>
              </a:rPr>
              <a:t>Discussion paper brings together evidence and thinking under 4 themes</a:t>
            </a:r>
          </a:p>
          <a:p>
            <a:r>
              <a:rPr lang="en-GB" dirty="0">
                <a:latin typeface="Arial"/>
                <a:cs typeface="Arial"/>
              </a:rPr>
              <a:t>Does it feel right? Does it reflect what you’re seeing?</a:t>
            </a:r>
          </a:p>
          <a:p>
            <a:r>
              <a:rPr lang="en-GB" dirty="0">
                <a:latin typeface="Arial"/>
                <a:cs typeface="Arial"/>
              </a:rPr>
              <a:t>What else do you know? Can you contribute more evidence or insight?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4A758F-E021-1A2E-CBD6-E3900E72283D}"/>
              </a:ext>
            </a:extLst>
          </p:cNvPr>
          <p:cNvGrpSpPr/>
          <p:nvPr/>
        </p:nvGrpSpPr>
        <p:grpSpPr>
          <a:xfrm>
            <a:off x="544287" y="3805960"/>
            <a:ext cx="2561772" cy="2499644"/>
            <a:chOff x="544287" y="2562376"/>
            <a:chExt cx="2561772" cy="2499644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1E98D6D-C992-D3E6-A03B-6226EC2567E3}"/>
                </a:ext>
              </a:extLst>
            </p:cNvPr>
            <p:cNvSpPr/>
            <p:nvPr/>
          </p:nvSpPr>
          <p:spPr>
            <a:xfrm>
              <a:off x="957338" y="2562376"/>
              <a:ext cx="1739900" cy="173736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place icon">
              <a:extLst>
                <a:ext uri="{FF2B5EF4-FFF2-40B4-BE49-F238E27FC236}">
                  <a16:creationId xmlns:a16="http://schemas.microsoft.com/office/drawing/2014/main" id="{7848A21F-ECF0-2A89-D2F4-39CFF736F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6047" y="2890761"/>
              <a:ext cx="1100668" cy="108252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A8A62D3-6D0C-038C-80E4-2894DD92CD4B}"/>
                </a:ext>
              </a:extLst>
            </p:cNvPr>
            <p:cNvSpPr txBox="1"/>
            <p:nvPr/>
          </p:nvSpPr>
          <p:spPr>
            <a:xfrm>
              <a:off x="544287" y="4142619"/>
              <a:ext cx="2561772" cy="919401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2400" b="1" i="0" u="none" strike="noStrike" baseline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Great </a:t>
              </a:r>
              <a:br>
                <a:rPr lang="en-GB" sz="2400" b="1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</a:br>
              <a:r>
                <a:rPr lang="en-GB" sz="2400" b="1" i="0" u="none" strike="noStrike" baseline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places</a:t>
              </a:r>
              <a:r>
                <a:rPr lang="en-GB" sz="2400" b="1" i="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​</a:t>
              </a:r>
              <a:endParaRPr lang="en-US" b="1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129218-647A-E0E6-E6C6-247A57C5E827}"/>
              </a:ext>
            </a:extLst>
          </p:cNvPr>
          <p:cNvGrpSpPr/>
          <p:nvPr/>
        </p:nvGrpSpPr>
        <p:grpSpPr>
          <a:xfrm>
            <a:off x="3314096" y="3805959"/>
            <a:ext cx="2561772" cy="2499644"/>
            <a:chOff x="544287" y="2562376"/>
            <a:chExt cx="2561772" cy="2499644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193EBD1-79B8-525F-A6B7-600860311928}"/>
                </a:ext>
              </a:extLst>
            </p:cNvPr>
            <p:cNvSpPr/>
            <p:nvPr/>
          </p:nvSpPr>
          <p:spPr>
            <a:xfrm>
              <a:off x="957338" y="2562376"/>
              <a:ext cx="1739900" cy="1737360"/>
            </a:xfrm>
            <a:prstGeom prst="ellipse">
              <a:avLst/>
            </a:prstGeom>
            <a:solidFill>
              <a:srgbClr val="06787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heart icon">
              <a:extLst>
                <a:ext uri="{FF2B5EF4-FFF2-40B4-BE49-F238E27FC236}">
                  <a16:creationId xmlns:a16="http://schemas.microsoft.com/office/drawing/2014/main" id="{BD973077-8F2E-124D-B5AB-C9BF28C9A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76047" y="2893785"/>
              <a:ext cx="1106715" cy="107043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C9881C-458F-8CCE-D0A3-E439C481D411}"/>
                </a:ext>
              </a:extLst>
            </p:cNvPr>
            <p:cNvSpPr txBox="1"/>
            <p:nvPr/>
          </p:nvSpPr>
          <p:spPr>
            <a:xfrm>
              <a:off x="544287" y="4142619"/>
              <a:ext cx="2561772" cy="919401"/>
            </a:xfrm>
            <a:prstGeom prst="roundRect">
              <a:avLst/>
            </a:prstGeom>
            <a:solidFill>
              <a:srgbClr val="06787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2400" b="1">
                  <a:solidFill>
                    <a:srgbClr val="FFFFFF"/>
                  </a:solidFill>
                  <a:latin typeface="Arial"/>
                  <a:cs typeface="Arial"/>
                </a:rPr>
                <a:t>Healthy </a:t>
              </a:r>
              <a:br>
                <a:rPr lang="en-GB" sz="2400" b="1">
                  <a:solidFill>
                    <a:srgbClr val="FFFFFF"/>
                  </a:solidFill>
                  <a:latin typeface="Arial"/>
                  <a:cs typeface="Arial"/>
                </a:rPr>
              </a:br>
              <a:r>
                <a:rPr lang="en-GB" sz="2400" b="1">
                  <a:solidFill>
                    <a:srgbClr val="FFFFFF"/>
                  </a:solidFill>
                  <a:latin typeface="Arial"/>
                  <a:cs typeface="Arial"/>
                </a:rPr>
                <a:t>lives</a:t>
              </a:r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7EB76E8-B078-DD4C-C5C9-1E5A6B847D2D}"/>
              </a:ext>
            </a:extLst>
          </p:cNvPr>
          <p:cNvGrpSpPr/>
          <p:nvPr/>
        </p:nvGrpSpPr>
        <p:grpSpPr>
          <a:xfrm>
            <a:off x="6096001" y="3805959"/>
            <a:ext cx="2561772" cy="2499644"/>
            <a:chOff x="544287" y="2562376"/>
            <a:chExt cx="2561772" cy="249964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8902F81-765D-A222-52FB-D94E00FD2E47}"/>
                </a:ext>
              </a:extLst>
            </p:cNvPr>
            <p:cNvSpPr/>
            <p:nvPr/>
          </p:nvSpPr>
          <p:spPr>
            <a:xfrm>
              <a:off x="957338" y="2562376"/>
              <a:ext cx="1739900" cy="1737360"/>
            </a:xfrm>
            <a:prstGeom prst="ellipse">
              <a:avLst/>
            </a:prstGeom>
            <a:solidFill>
              <a:srgbClr val="70A13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 descr="open door icon">
              <a:extLst>
                <a:ext uri="{FF2B5EF4-FFF2-40B4-BE49-F238E27FC236}">
                  <a16:creationId xmlns:a16="http://schemas.microsoft.com/office/drawing/2014/main" id="{00E9C0FB-17F3-B051-2A05-B09740A98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63952" y="2863547"/>
              <a:ext cx="1130906" cy="1130906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A7AA84-0D8A-9E86-90FE-7C765625B3C6}"/>
                </a:ext>
              </a:extLst>
            </p:cNvPr>
            <p:cNvSpPr txBox="1"/>
            <p:nvPr/>
          </p:nvSpPr>
          <p:spPr>
            <a:xfrm>
              <a:off x="544287" y="4142619"/>
              <a:ext cx="2561772" cy="919401"/>
            </a:xfrm>
            <a:prstGeom prst="roundRect">
              <a:avLst/>
            </a:prstGeom>
            <a:solidFill>
              <a:srgbClr val="70A13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2400" b="1">
                  <a:solidFill>
                    <a:srgbClr val="FFFFFF"/>
                  </a:solidFill>
                  <a:latin typeface="Arial"/>
                  <a:cs typeface="Arial"/>
                </a:rPr>
                <a:t>A chance </a:t>
              </a:r>
              <a:br>
                <a:rPr lang="en-GB" sz="2400" b="1">
                  <a:solidFill>
                    <a:srgbClr val="FFFFFF"/>
                  </a:solidFill>
                  <a:latin typeface="Arial"/>
                  <a:cs typeface="Arial"/>
                </a:rPr>
              </a:br>
              <a:r>
                <a:rPr lang="en-GB" sz="2400" b="1">
                  <a:solidFill>
                    <a:srgbClr val="FFFFFF"/>
                  </a:solidFill>
                  <a:latin typeface="Arial"/>
                  <a:cs typeface="Arial"/>
                </a:rPr>
                <a:t>for everyone</a:t>
              </a:r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4AA5A-34C4-9B4F-E38E-D70E42B89B66}"/>
              </a:ext>
            </a:extLst>
          </p:cNvPr>
          <p:cNvGrpSpPr/>
          <p:nvPr/>
        </p:nvGrpSpPr>
        <p:grpSpPr>
          <a:xfrm>
            <a:off x="9047239" y="3805959"/>
            <a:ext cx="2561772" cy="2499644"/>
            <a:chOff x="544287" y="2562376"/>
            <a:chExt cx="2561772" cy="249964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9AA1042-15DE-B938-FC5A-DBB5387F6FE7}"/>
                </a:ext>
              </a:extLst>
            </p:cNvPr>
            <p:cNvSpPr/>
            <p:nvPr/>
          </p:nvSpPr>
          <p:spPr>
            <a:xfrm>
              <a:off x="957338" y="2562376"/>
              <a:ext cx="1739900" cy="173736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 descr="lightbulb icon">
              <a:extLst>
                <a:ext uri="{FF2B5EF4-FFF2-40B4-BE49-F238E27FC236}">
                  <a16:creationId xmlns:a16="http://schemas.microsoft.com/office/drawing/2014/main" id="{B3691F5E-A8CB-5723-CC36-98B3EFB78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51856" y="2851452"/>
              <a:ext cx="1155096" cy="1155096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BC3D71F-7098-1AFA-E85B-9DD9CB5C39CB}"/>
                </a:ext>
              </a:extLst>
            </p:cNvPr>
            <p:cNvSpPr txBox="1"/>
            <p:nvPr/>
          </p:nvSpPr>
          <p:spPr>
            <a:xfrm>
              <a:off x="544287" y="4142619"/>
              <a:ext cx="2561772" cy="919401"/>
            </a:xfrm>
            <a:prstGeom prst="roundRect">
              <a:avLst/>
            </a:prstGeom>
            <a:solidFill>
              <a:srgbClr val="B3116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sz="2400" b="1">
                  <a:solidFill>
                    <a:srgbClr val="FFFFFF"/>
                  </a:solidFill>
                  <a:latin typeface="Arial"/>
                  <a:cs typeface="Arial"/>
                </a:rPr>
                <a:t>Equipped </a:t>
              </a:r>
              <a:br>
                <a:rPr lang="en-GB" sz="2400" b="1">
                  <a:solidFill>
                    <a:srgbClr val="FFFFFF"/>
                  </a:solidFill>
                  <a:latin typeface="Arial"/>
                  <a:cs typeface="Arial"/>
                </a:rPr>
              </a:br>
              <a:r>
                <a:rPr lang="en-GB" sz="2400" b="1">
                  <a:solidFill>
                    <a:srgbClr val="FFFFFF"/>
                  </a:solidFill>
                  <a:latin typeface="Arial"/>
                  <a:cs typeface="Arial"/>
                </a:rPr>
                <a:t>for the future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0502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F0884-2243-B743-521D-D0E463EA3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Q2 Things would be better if…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701AC-67EB-25B4-8779-65EAC321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30" y="1893377"/>
            <a:ext cx="11068006" cy="4642037"/>
          </a:xfrm>
        </p:spPr>
        <p:txBody>
          <a:bodyPr wrap="square">
            <a:normAutofit/>
          </a:bodyPr>
          <a:lstStyle/>
          <a:p>
            <a:pPr fontAlgn="base"/>
            <a:r>
              <a:rPr lang="en-GB" dirty="0"/>
              <a:t>How does community planning affect you now? What helps or hinders?</a:t>
            </a:r>
          </a:p>
          <a:p>
            <a:pPr fontAlgn="base"/>
            <a:r>
              <a:rPr lang="en-GB" dirty="0"/>
              <a:t>What could these proposed reforms look like in your area of work?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accent6">
                    <a:lumMod val="50000"/>
                  </a:schemeClr>
                </a:solidFill>
              </a:rPr>
              <a:t>Stronger shared vision and ownership; strategic alignment of fewer plans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accent6">
                    <a:lumMod val="50000"/>
                  </a:schemeClr>
                </a:solidFill>
              </a:rPr>
              <a:t>A common framework, based on 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Marmot principles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</a:rPr>
              <a:t>, to monitor outcomes and adjust priorities</a:t>
            </a:r>
          </a:p>
          <a:p>
            <a:pPr fontAlgn="base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chemeClr val="accent6">
                    <a:lumMod val="50000"/>
                  </a:schemeClr>
                </a:solidFill>
              </a:rPr>
              <a:t>Streamlined governance to ensure clear alignment, action and measurement across priority areas, complemented by more specialist</a:t>
            </a:r>
            <a:r>
              <a:rPr lang="en-GB" sz="1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GB" sz="2000" dirty="0">
                <a:solidFill>
                  <a:schemeClr val="accent6">
                    <a:lumMod val="50000"/>
                  </a:schemeClr>
                </a:solidFill>
              </a:rPr>
              <a:t>partnership best practice networks</a:t>
            </a:r>
          </a:p>
          <a:p>
            <a:pPr fontAlgn="base"/>
            <a:r>
              <a:rPr lang="en-GB" dirty="0"/>
              <a:t>What long-term priorities should our joint plan focus on?</a:t>
            </a:r>
          </a:p>
          <a:p>
            <a:pPr fontAlgn="base"/>
            <a:r>
              <a:rPr lang="en-GB" dirty="0"/>
              <a:t>And within those, what specific short-term challenge (mission) could we focus collective effort on to have a real impact?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03751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D11A5-5D34-BF42-22D2-B2FDE0A60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Q3 Building on sound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7BB72-BD02-ADC3-72B9-A9479A706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30" y="1698171"/>
            <a:ext cx="10096067" cy="4321629"/>
          </a:xfrm>
        </p:spPr>
        <p:txBody>
          <a:bodyPr>
            <a:normAutofit lnSpcReduction="10000"/>
          </a:bodyPr>
          <a:lstStyle/>
          <a:p>
            <a:r>
              <a:rPr lang="en-GB" dirty="0"/>
              <a:t>Discussion paper describes 6 principles to guide all joint work: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Prevention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Relational practice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Place-based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Strengths-based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Equity (of outcome)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GB" dirty="0">
                <a:solidFill>
                  <a:schemeClr val="accent6">
                    <a:lumMod val="50000"/>
                  </a:schemeClr>
                </a:solidFill>
              </a:rPr>
              <a:t>Social determinants of health </a:t>
            </a:r>
          </a:p>
          <a:p>
            <a:r>
              <a:rPr lang="en-GB" dirty="0"/>
              <a:t>Do these feel right? Is anything missing?</a:t>
            </a:r>
          </a:p>
          <a:p>
            <a:r>
              <a:rPr lang="en-GB" dirty="0"/>
              <a:t>Does it reflect your current experience of partnership working?</a:t>
            </a:r>
          </a:p>
          <a:p>
            <a:r>
              <a:rPr lang="en-GB" dirty="0"/>
              <a:t>What would you improve or develop to support future work?</a:t>
            </a:r>
          </a:p>
        </p:txBody>
      </p:sp>
    </p:spTree>
    <p:extLst>
      <p:ext uri="{BB962C8B-B14F-4D97-AF65-F5344CB8AC3E}">
        <p14:creationId xmlns:p14="http://schemas.microsoft.com/office/powerpoint/2010/main" val="1328470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F0884-2243-B743-521D-D0E463EA3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Submit your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701AC-67EB-25B4-8779-65EAC321D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830" y="1698171"/>
            <a:ext cx="10230979" cy="4321629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GB" dirty="0"/>
              <a:t>Your feedback will be used to inform a new draft plan for Fife and proposals for community planning system reform</a:t>
            </a:r>
          </a:p>
          <a:p>
            <a:r>
              <a:rPr lang="en-GB" dirty="0"/>
              <a:t>Coordinate your feedback into one submission and complete the </a:t>
            </a:r>
            <a:r>
              <a:rPr lang="en-GB"/>
              <a:t>online form by </a:t>
            </a:r>
            <a:r>
              <a:rPr lang="en-GB" dirty="0"/>
              <a:t>30 November 2026</a:t>
            </a:r>
          </a:p>
          <a:p>
            <a:r>
              <a:rPr lang="en-GB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https://our.fife.scot/plan27feedback</a:t>
            </a:r>
            <a:r>
              <a:rPr lang="en-GB" dirty="0">
                <a:solidFill>
                  <a:schemeClr val="tx2"/>
                </a:solidFill>
              </a:rPr>
              <a:t> </a:t>
            </a:r>
          </a:p>
          <a:p>
            <a:r>
              <a:rPr lang="en-GB" dirty="0">
                <a:solidFill>
                  <a:schemeClr val="tx2"/>
                </a:solidFill>
              </a:rPr>
              <a:t>Individual / additional responses welcome from anyone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4B2F89-B4BB-9DCC-7215-42AD1BC6F8FD}"/>
              </a:ext>
            </a:extLst>
          </p:cNvPr>
          <p:cNvGrpSpPr/>
          <p:nvPr/>
        </p:nvGrpSpPr>
        <p:grpSpPr>
          <a:xfrm>
            <a:off x="9588762" y="4397089"/>
            <a:ext cx="2000307" cy="1985342"/>
            <a:chOff x="6056779" y="3565816"/>
            <a:chExt cx="917134" cy="914764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3AF21E75-57A0-81A8-24FF-CE30956DEAA2}"/>
                </a:ext>
              </a:extLst>
            </p:cNvPr>
            <p:cNvSpPr/>
            <p:nvPr/>
          </p:nvSpPr>
          <p:spPr>
            <a:xfrm>
              <a:off x="6056779" y="3565816"/>
              <a:ext cx="917134" cy="91476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speach bubbles">
              <a:extLst>
                <a:ext uri="{FF2B5EF4-FFF2-40B4-BE49-F238E27FC236}">
                  <a16:creationId xmlns:a16="http://schemas.microsoft.com/office/drawing/2014/main" id="{8A411995-F3B1-5B4C-640B-E58AF1CDD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67755" y="3675529"/>
              <a:ext cx="696929" cy="7003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3751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C5A55-3579-AA6C-F01E-EB969957C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338" y="379182"/>
            <a:ext cx="8761413" cy="706964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EBEBEB"/>
                </a:solidFill>
              </a:rPr>
              <a:t>Get in touch with the project team</a:t>
            </a:r>
          </a:p>
        </p:txBody>
      </p:sp>
      <p:pic>
        <p:nvPicPr>
          <p:cNvPr id="33" name="Picture 6" descr="icon-2.svg.r768.png">
            <a:extLst>
              <a:ext uri="{FF2B5EF4-FFF2-40B4-BE49-F238E27FC236}">
                <a16:creationId xmlns:a16="http://schemas.microsoft.com/office/drawing/2014/main" id="{827E4938-B373-D8CF-52EB-7D22590E92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89235" y="3329901"/>
            <a:ext cx="564510" cy="56451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1A61C21D-8026-0E53-8FD3-52EDD400A8E8}"/>
              </a:ext>
            </a:extLst>
          </p:cNvPr>
          <p:cNvGrpSpPr/>
          <p:nvPr/>
        </p:nvGrpSpPr>
        <p:grpSpPr>
          <a:xfrm>
            <a:off x="501463" y="2809239"/>
            <a:ext cx="2423226" cy="1799386"/>
            <a:chOff x="455370" y="2562376"/>
            <a:chExt cx="2752754" cy="2044537"/>
          </a:xfrm>
        </p:grpSpPr>
        <p:sp>
          <p:nvSpPr>
            <p:cNvPr id="42" name="Oval 41" descr="magnifying glass icon">
              <a:extLst>
                <a:ext uri="{FF2B5EF4-FFF2-40B4-BE49-F238E27FC236}">
                  <a16:creationId xmlns:a16="http://schemas.microsoft.com/office/drawing/2014/main" id="{35683B85-ABE8-3C49-B4ED-0C835174FDAA}"/>
                </a:ext>
              </a:extLst>
            </p:cNvPr>
            <p:cNvSpPr/>
            <p:nvPr/>
          </p:nvSpPr>
          <p:spPr>
            <a:xfrm>
              <a:off x="957338" y="2562376"/>
              <a:ext cx="1739900" cy="17373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AD66786-6116-3A07-2D07-CC387478952F}"/>
                </a:ext>
              </a:extLst>
            </p:cNvPr>
            <p:cNvSpPr txBox="1"/>
            <p:nvPr/>
          </p:nvSpPr>
          <p:spPr>
            <a:xfrm>
              <a:off x="455370" y="4142619"/>
              <a:ext cx="2752754" cy="46429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b="1" dirty="0">
                  <a:solidFill>
                    <a:srgbClr val="FFFFFF"/>
                  </a:solidFill>
                  <a:latin typeface="Arial"/>
                  <a:cs typeface="Arial"/>
                </a:rPr>
                <a:t>Evidence or insight</a:t>
              </a:r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62E4F2D-60C5-3FF8-79C9-51791F584519}"/>
              </a:ext>
            </a:extLst>
          </p:cNvPr>
          <p:cNvGrpSpPr/>
          <p:nvPr/>
        </p:nvGrpSpPr>
        <p:grpSpPr>
          <a:xfrm>
            <a:off x="3517975" y="2809237"/>
            <a:ext cx="1806070" cy="1797008"/>
            <a:chOff x="777295" y="2562376"/>
            <a:chExt cx="2051673" cy="2045333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B0C6FE-5799-E1FD-AC43-4F62069A95DA}"/>
                </a:ext>
              </a:extLst>
            </p:cNvPr>
            <p:cNvSpPr/>
            <p:nvPr/>
          </p:nvSpPr>
          <p:spPr>
            <a:xfrm>
              <a:off x="957338" y="2562376"/>
              <a:ext cx="1739900" cy="17373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27B9A5-45AA-3BBE-7F51-B564E18ECB28}"/>
                </a:ext>
              </a:extLst>
            </p:cNvPr>
            <p:cNvSpPr txBox="1"/>
            <p:nvPr/>
          </p:nvSpPr>
          <p:spPr>
            <a:xfrm>
              <a:off x="777295" y="4142619"/>
              <a:ext cx="2051673" cy="46509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b="1">
                  <a:solidFill>
                    <a:srgbClr val="FFFFFF"/>
                  </a:solidFill>
                  <a:latin typeface="Arial"/>
                  <a:cs typeface="Arial"/>
                </a:rPr>
                <a:t>Inspiration</a:t>
              </a:r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2A757C4-566D-CDDE-BEC0-E4FE31F1BB49}"/>
              </a:ext>
            </a:extLst>
          </p:cNvPr>
          <p:cNvGrpSpPr/>
          <p:nvPr/>
        </p:nvGrpSpPr>
        <p:grpSpPr>
          <a:xfrm>
            <a:off x="5967712" y="2809238"/>
            <a:ext cx="1806070" cy="1797008"/>
            <a:chOff x="777295" y="2562376"/>
            <a:chExt cx="2051673" cy="2045333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E92E295-92BE-784F-1153-A42E208F6A72}"/>
                </a:ext>
              </a:extLst>
            </p:cNvPr>
            <p:cNvSpPr/>
            <p:nvPr/>
          </p:nvSpPr>
          <p:spPr>
            <a:xfrm>
              <a:off x="957338" y="2562376"/>
              <a:ext cx="1739900" cy="17373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4C367EA-0597-C3AA-90CF-2BB7B35049E2}"/>
                </a:ext>
              </a:extLst>
            </p:cNvPr>
            <p:cNvSpPr txBox="1"/>
            <p:nvPr/>
          </p:nvSpPr>
          <p:spPr>
            <a:xfrm>
              <a:off x="777295" y="4142619"/>
              <a:ext cx="2051673" cy="46509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b="1">
                  <a:solidFill>
                    <a:srgbClr val="FFFFFF"/>
                  </a:solidFill>
                  <a:latin typeface="Arial"/>
                  <a:cs typeface="Arial"/>
                </a:rPr>
                <a:t>Queries</a:t>
              </a:r>
              <a:endParaRPr lang="en-US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B98D3AE-7887-D66B-0C11-0D264EECEF47}"/>
              </a:ext>
            </a:extLst>
          </p:cNvPr>
          <p:cNvGrpSpPr/>
          <p:nvPr/>
        </p:nvGrpSpPr>
        <p:grpSpPr>
          <a:xfrm>
            <a:off x="8077381" y="2809239"/>
            <a:ext cx="3922035" cy="1797009"/>
            <a:chOff x="-324770" y="2562376"/>
            <a:chExt cx="4457324" cy="2045334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0095CF5-85A4-68C7-089A-2A1CE932909B}"/>
                </a:ext>
              </a:extLst>
            </p:cNvPr>
            <p:cNvSpPr/>
            <p:nvPr/>
          </p:nvSpPr>
          <p:spPr>
            <a:xfrm>
              <a:off x="957338" y="2562376"/>
              <a:ext cx="1739900" cy="173736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E4C02B0-6780-8D74-EF72-41DA12F2D4DC}"/>
                </a:ext>
              </a:extLst>
            </p:cNvPr>
            <p:cNvSpPr txBox="1"/>
            <p:nvPr/>
          </p:nvSpPr>
          <p:spPr>
            <a:xfrm>
              <a:off x="-324770" y="4142620"/>
              <a:ext cx="4457324" cy="46509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GB" b="1" dirty="0">
                  <a:solidFill>
                    <a:srgbClr val="FFFFFF"/>
                  </a:solidFill>
                  <a:latin typeface="Arial"/>
                  <a:cs typeface="Arial"/>
                </a:rPr>
                <a:t>Fife.partnership@fife.gov.uk</a:t>
              </a:r>
              <a:endParaRPr lang="en-US" dirty="0"/>
            </a:p>
          </p:txBody>
        </p:sp>
      </p:grpSp>
      <p:pic>
        <p:nvPicPr>
          <p:cNvPr id="55" name="Picture 3" descr="icon-1.svg.r768.png">
            <a:extLst>
              <a:ext uri="{FF2B5EF4-FFF2-40B4-BE49-F238E27FC236}">
                <a16:creationId xmlns:a16="http://schemas.microsoft.com/office/drawing/2014/main" id="{1FA0530F-73B3-BB2C-DD0A-8E1A028993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5472" y="3109488"/>
            <a:ext cx="910873" cy="904576"/>
          </a:xfrm>
          <a:prstGeom prst="rect">
            <a:avLst/>
          </a:prstGeom>
        </p:spPr>
      </p:pic>
      <p:pic>
        <p:nvPicPr>
          <p:cNvPr id="56" name="Picture 6" descr="thinking cloud icon">
            <a:extLst>
              <a:ext uri="{FF2B5EF4-FFF2-40B4-BE49-F238E27FC236}">
                <a16:creationId xmlns:a16="http://schemas.microsoft.com/office/drawing/2014/main" id="{99B98FB4-78DB-A8A8-A95A-9FC956B432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60888" y="3065405"/>
            <a:ext cx="1024229" cy="1036824"/>
          </a:xfrm>
          <a:prstGeom prst="rect">
            <a:avLst/>
          </a:prstGeom>
        </p:spPr>
      </p:pic>
      <p:pic>
        <p:nvPicPr>
          <p:cNvPr id="57" name="Picture 9" descr="question mark icon">
            <a:extLst>
              <a:ext uri="{FF2B5EF4-FFF2-40B4-BE49-F238E27FC236}">
                <a16:creationId xmlns:a16="http://schemas.microsoft.com/office/drawing/2014/main" id="{B64B7FA8-AC83-DE79-63F1-1EE41D0365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1426" y="3027621"/>
            <a:ext cx="1087204" cy="1062014"/>
          </a:xfrm>
          <a:prstGeom prst="rect">
            <a:avLst/>
          </a:prstGeom>
        </p:spPr>
      </p:pic>
      <p:pic>
        <p:nvPicPr>
          <p:cNvPr id="58" name="Picture 12" descr="email icon">
            <a:extLst>
              <a:ext uri="{FF2B5EF4-FFF2-40B4-BE49-F238E27FC236}">
                <a16:creationId xmlns:a16="http://schemas.microsoft.com/office/drawing/2014/main" id="{E4D75A15-4590-5D92-A7BC-A52D307060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91371" y="3065406"/>
            <a:ext cx="910873" cy="91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66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1EF71F8C0213469029B97AB1DD453B" ma:contentTypeVersion="12" ma:contentTypeDescription="Create a new document." ma:contentTypeScope="" ma:versionID="575bc258281cfb4b6199bcaab81c928d">
  <xsd:schema xmlns:xsd="http://www.w3.org/2001/XMLSchema" xmlns:xs="http://www.w3.org/2001/XMLSchema" xmlns:p="http://schemas.microsoft.com/office/2006/metadata/properties" xmlns:ns2="b298ed82-3996-4a97-9676-8f4c024f0e74" targetNamespace="http://schemas.microsoft.com/office/2006/metadata/properties" ma:root="true" ma:fieldsID="8d31e8b7a6b5d12c19ab4fdcabb036a1" ns2:_="">
    <xsd:import namespace="b298ed82-3996-4a97-9676-8f4c024f0e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98ed82-3996-4a97-9676-8f4c024f0e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1404d7-7751-41e8-a4ee-909c4e7c55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98ed82-3996-4a97-9676-8f4c024f0e7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C155774-8E7B-435B-BBDA-744F34EEF6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98ed82-3996-4a97-9676-8f4c024f0e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90133E-6A02-4E7C-A96C-98563B8022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7FA501-C329-418C-A66D-74D9C4D53FB7}">
  <ds:schemaRefs>
    <ds:schemaRef ds:uri="b298ed82-3996-4a97-9676-8f4c024f0e74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1198</TotalTime>
  <Words>456</Words>
  <Application>Microsoft Macintosh PowerPoint</Application>
  <PresentationFormat>Widescreen</PresentationFormat>
  <Paragraphs>49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Century Gothic</vt:lpstr>
      <vt:lpstr>FuturaPT-Demi</vt:lpstr>
      <vt:lpstr>FuturaPT-Light</vt:lpstr>
      <vt:lpstr>Josefin Sans</vt:lpstr>
      <vt:lpstr>Josefin Sans Light</vt:lpstr>
      <vt:lpstr>Wingdings</vt:lpstr>
      <vt:lpstr>Wingdings 3</vt:lpstr>
      <vt:lpstr>Ion Boardroom</vt:lpstr>
      <vt:lpstr>PowerPoint Presentation</vt:lpstr>
      <vt:lpstr>The opportunity ahead</vt:lpstr>
      <vt:lpstr>Q1 The issues and challenges</vt:lpstr>
      <vt:lpstr>Q2 Things would be better if…</vt:lpstr>
      <vt:lpstr>Q3 Building on sound principles</vt:lpstr>
      <vt:lpstr>Submit your feedback</vt:lpstr>
      <vt:lpstr>Get in touch with the project 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Clare Rogers</dc:creator>
  <cp:lastModifiedBy>Gregor Wilson</cp:lastModifiedBy>
  <cp:revision>5</cp:revision>
  <dcterms:created xsi:type="dcterms:W3CDTF">2026-07-28T14:18:18Z</dcterms:created>
  <dcterms:modified xsi:type="dcterms:W3CDTF">2026-10-16T14:36:10Z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0x010100AC1EF71F8C0213469029B97AB1DD453B</vt:lpwstr>
  </property>
  <property fmtid="{D5CDD505-2E9C-101B-9397-08002B2CF9AE}" pid="3" name="MediaServiceImageTags">
    <vt:lpwstr/>
  </property>
</Properties>
</file>