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0"/>
  </p:notesMasterIdLst>
  <p:sldIdLst>
    <p:sldId id="257" r:id="rId4"/>
    <p:sldId id="2695" r:id="rId5"/>
    <p:sldId id="2696" r:id="rId6"/>
    <p:sldId id="2657" r:id="rId7"/>
    <p:sldId id="2671" r:id="rId8"/>
    <p:sldId id="2625" r:id="rId9"/>
    <p:sldId id="2659" r:id="rId10"/>
    <p:sldId id="2611" r:id="rId11"/>
    <p:sldId id="2664" r:id="rId12"/>
    <p:sldId id="2633" r:id="rId13"/>
    <p:sldId id="2634" r:id="rId14"/>
    <p:sldId id="2701" r:id="rId15"/>
    <p:sldId id="2597" r:id="rId16"/>
    <p:sldId id="2662" r:id="rId17"/>
    <p:sldId id="2631" r:id="rId18"/>
    <p:sldId id="2663" r:id="rId19"/>
    <p:sldId id="2700" r:id="rId20"/>
    <p:sldId id="2339" r:id="rId21"/>
    <p:sldId id="2692" r:id="rId22"/>
    <p:sldId id="2678" r:id="rId23"/>
    <p:sldId id="2666" r:id="rId24"/>
    <p:sldId id="2698" r:id="rId25"/>
    <p:sldId id="2699" r:id="rId26"/>
    <p:sldId id="2483" r:id="rId27"/>
    <p:sldId id="2703" r:id="rId28"/>
    <p:sldId id="2622" r:id="rId29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3" autoAdjust="0"/>
    <p:restoredTop sz="79363" autoAdjust="0"/>
  </p:normalViewPr>
  <p:slideViewPr>
    <p:cSldViewPr snapToGrid="0">
      <p:cViewPr varScale="1">
        <p:scale>
          <a:sx n="47" d="100"/>
          <a:sy n="47" d="100"/>
        </p:scale>
        <p:origin x="2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67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AA6621BF-60FC-459C-8FFE-C222F8D39E7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9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267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3F149A33-EF32-4929-8759-1B04CC183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5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8345181" indent="-37882997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5459" indent="-23109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7642" indent="-23109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9826" indent="-23109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4537F4-0A8D-43C6-A229-CAD1AF9554CA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6838" y="769938"/>
            <a:ext cx="6697662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8422" y="4795417"/>
            <a:ext cx="5051320" cy="445276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4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9978" indent="-259978" defTabSz="693275"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Open Sans" panose="020B0606030504020204" pitchFamily="34" charset="0"/>
            </a:endParaRPr>
          </a:p>
          <a:p>
            <a:pPr marL="259978" indent="-259978" defTabSz="693275"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T</a:t>
            </a:r>
            <a:r>
              <a:rPr lang="en-GB" altLang="en-US" dirty="0" err="1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raditionally</a:t>
            </a:r>
            <a:r>
              <a:rPr lang="en-GB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, we have focussed on </a:t>
            </a:r>
            <a:r>
              <a:rPr lang="en-GB" altLang="en-US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redistribution</a:t>
            </a:r>
            <a:r>
              <a:rPr lang="en-GB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 after wealth is created</a:t>
            </a:r>
          </a:p>
          <a:p>
            <a:pPr marL="259978" indent="-259978" defTabSz="693275">
              <a:buFont typeface="Arial" panose="020B0604020202020204" pitchFamily="34" charset="0"/>
              <a:buChar char="•"/>
              <a:defRPr/>
            </a:pPr>
            <a:endParaRPr lang="en-GB" altLang="en-US" dirty="0">
              <a:solidFill>
                <a:prstClr val="black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Open Sans" panose="020B0606030504020204" pitchFamily="34" charset="0"/>
            </a:endParaRPr>
          </a:p>
          <a:p>
            <a:pPr marL="259978" indent="-259978" defTabSz="693275"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CWB is also about </a:t>
            </a:r>
            <a:r>
              <a:rPr lang="en-GB" altLang="en-US" b="1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pre-distribution: </a:t>
            </a:r>
            <a:r>
              <a:rPr lang="en-GB" altLang="en-US" dirty="0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Open Sans" panose="020B0606030504020204" pitchFamily="34" charset="0"/>
              </a:rPr>
              <a:t>designing inclusion in before the wealth is created 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1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73EA7-EEBE-4B87-A503-7288E69C4AE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7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AAF4FE9C-F145-41B0-A983-C08620B5B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DEA97679-508C-44B0-AB4B-D04E0393C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Traditionally, we have focussed on </a:t>
            </a:r>
            <a:r>
              <a:rPr lang="en-GB" altLang="en-US" b="1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redistribution</a:t>
            </a: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of wealth after its is created, CWB is also about </a:t>
            </a:r>
            <a:r>
              <a:rPr lang="en-GB" altLang="en-US" b="1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pre-distribution</a:t>
            </a: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during/before wealth is created</a:t>
            </a:r>
          </a:p>
          <a:p>
            <a:endParaRPr lang="en-GB" altLang="en-US" dirty="0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6CA94342-2C0C-47D9-8640-CABE32DA5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CC6CD-B9F4-4E61-8959-261AE6B7A42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56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AAF4FE9C-F145-41B0-A983-C08620B5B2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DEA97679-508C-44B0-AB4B-D04E0393C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Traditionally, we have focussed on </a:t>
            </a:r>
            <a:r>
              <a:rPr lang="en-GB" altLang="en-US" b="1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redistribution</a:t>
            </a: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of wealth after its is created, CWB is also about </a:t>
            </a:r>
            <a:r>
              <a:rPr lang="en-GB" altLang="en-US" b="1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pre-distribution</a:t>
            </a:r>
            <a:r>
              <a:rPr lang="en-GB" altLang="en-US" dirty="0">
                <a:solidFill>
                  <a:prstClr val="black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during/before wealth is created</a:t>
            </a:r>
          </a:p>
          <a:p>
            <a:endParaRPr lang="en-GB" altLang="en-US" dirty="0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6CA94342-2C0C-47D9-8640-CABE32DA5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436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CC6CD-B9F4-4E61-8959-261AE6B7A42F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436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61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46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solidFill>
                  <a:srgbClr val="4D5557"/>
                </a:solidFill>
                <a:effectLst/>
                <a:latin typeface="Montserrat" panose="00000500000000000000" pitchFamily="2" charset="0"/>
              </a:rPr>
              <a:t>Covid has disrupted our sense of ease, </a:t>
            </a:r>
            <a:r>
              <a:rPr lang="en-US" sz="1200" b="1" dirty="0">
                <a:solidFill>
                  <a:srgbClr val="4D5557"/>
                </a:solidFill>
                <a:latin typeface="Montserrat" panose="00000500000000000000" pitchFamily="2" charset="0"/>
              </a:rPr>
              <a:t>we</a:t>
            </a:r>
            <a:r>
              <a:rPr lang="en-US" sz="1200" b="1" i="0" dirty="0">
                <a:solidFill>
                  <a:srgbClr val="4D5557"/>
                </a:solidFill>
                <a:effectLst/>
                <a:latin typeface="Montserrat" panose="00000500000000000000" pitchFamily="2" charset="0"/>
              </a:rPr>
              <a:t> deeply imagined and experienced the pain of others</a:t>
            </a:r>
            <a:r>
              <a:rPr lang="en-US" sz="1200" b="1" dirty="0">
                <a:solidFill>
                  <a:srgbClr val="4D5557"/>
                </a:solidFill>
                <a:latin typeface="Montserrat" panose="00000500000000000000" pitchFamily="2" charset="0"/>
              </a:rPr>
              <a:t>. We as humans grew empathy.  </a:t>
            </a:r>
            <a:endParaRPr lang="en-US" sz="1200" b="1" i="1" dirty="0">
              <a:solidFill>
                <a:srgbClr val="4D5557"/>
              </a:solidFill>
              <a:latin typeface="Montserrat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523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</a:t>
            </a:r>
            <a:r>
              <a:rPr lang="en-GB" dirty="0" err="1"/>
              <a:t>wrond</a:t>
            </a:r>
            <a:r>
              <a:rPr lang="en-GB" dirty="0"/>
              <a:t> door</a:t>
            </a:r>
          </a:p>
          <a:p>
            <a:r>
              <a:rPr lang="en-GB" dirty="0"/>
              <a:t>Plan for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922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E1DBA-37F5-462E-B482-809DF3D453E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83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Core 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38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4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68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Christie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49A33-EF32-4929-8759-1B04CC1833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55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leadership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7C9D-6435-4FB2-ABB2-DE2660EDD7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7C9D-6435-4FB2-ABB2-DE2660EDD7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9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1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13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algn="just">
              <a:spcBef>
                <a:spcPct val="50000"/>
              </a:spcBef>
              <a:defRPr/>
            </a:pPr>
            <a:r>
              <a:rPr lang="en-GB" altLang="en-US" sz="1200" b="1" dirty="0">
                <a:latin typeface="Tahoma" panose="020B0604030504040204" pitchFamily="34" charset="0"/>
              </a:rPr>
              <a:t>Interregnum</a:t>
            </a:r>
          </a:p>
          <a:p>
            <a:pPr marL="0" lvl="1" algn="just">
              <a:spcBef>
                <a:spcPct val="50000"/>
              </a:spcBef>
              <a:defRPr/>
            </a:pPr>
            <a:r>
              <a:rPr lang="en-GB" altLang="en-US" sz="1200" b="1" dirty="0">
                <a:latin typeface="Tahoma" panose="020B0604030504040204" pitchFamily="34" charset="0"/>
              </a:rPr>
              <a:t>It was the worst of times, it was the age of wisdom</a:t>
            </a:r>
          </a:p>
          <a:p>
            <a:pPr marL="0" lvl="1" algn="just">
              <a:spcBef>
                <a:spcPct val="50000"/>
              </a:spcBef>
              <a:defRPr/>
            </a:pPr>
            <a:r>
              <a:rPr lang="en-GB" altLang="en-US" sz="1200" b="1" dirty="0">
                <a:latin typeface="Tahoma" panose="020B0604030504040204" pitchFamily="34" charset="0"/>
              </a:rPr>
              <a:t>Age of foolishness, it was the epoch of belief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3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61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1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4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5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49A33-EF32-4929-8759-1B04CC1833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01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8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21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A3062FD-C251-45FD-B343-6EF5F4197CDC}" type="datetime1">
              <a:rPr lang="en-US" altLang="en-US"/>
              <a:pPr>
                <a:defRPr/>
              </a:pPr>
              <a:t>8/26/2022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6177310-4C46-452C-A8DF-66F86CC01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69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01-96BD-442B-B769-D54447966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A4DCE-9F5A-462C-BF89-DC95EA892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BB1C-BA0F-454F-A98C-C75C4276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E9E81-151E-4A1D-BEE7-C50A4865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03DCC-4185-4C23-94F4-330A9005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58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42C0-5EC4-4ED8-9076-62951FA7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7FD80-8D7F-4B56-8A5D-DF223E99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0B072-E3CD-4A83-B1AE-2BD3EA6BD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3AD48-CE75-4D06-86DB-067C0920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A99F0-3E93-4974-A697-DFD1EFF8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18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A811-7A77-4671-93B1-3A967F2B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664E4-FAD5-4E9A-9FBA-19484B2DB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695DE-24A3-4320-98C5-54695137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BB983-44E8-48D1-A703-33531F18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9CFDE-436C-4560-80C0-B2D44153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48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7353-EE16-4658-8877-D185CF45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A2776-FD34-4484-8B28-C08E2592F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6064F-DD8C-431C-A76D-ED533DAFD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0746D-251C-4241-ABD1-6CCACF9D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C1749-9E80-4644-AA6A-06C66197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FB5AD-0A87-4BF8-8956-729DA0A6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77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379A-4171-44C4-9086-0E77394C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40C0C-C481-4C9D-AE75-517047420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6C290-44E0-4098-81E6-F8CE1DC30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C71E41-F784-4E84-8EBA-AD22E8B46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A5E143-AD2B-4DBD-BA47-C9011E642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51003-F987-4061-A449-78B05889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4DA9E-ECE1-4B34-8B02-6C8F806D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D78BD-BC97-4C5C-BA07-4C87A8A1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88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4EFE-38DD-4DEA-8B40-2D7D52A5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F2629-C54D-4346-B6C5-2B181C99F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039AC-0E6B-4159-8183-9B5D81D2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DE151-C462-4F85-8352-A3CB2D16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195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E06E2-9DDC-462A-A45A-EF993DA6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61C42-4E9C-4F6A-84D8-345249CC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7B79B-4287-4087-AC16-1ED19E68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04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78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90DC-CCAF-44FA-BABF-063F5EDF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03B4F-36F4-4347-B380-9B44A8FF6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D3EEE-030A-4662-B1BA-C6858F4E3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6CD6F-8702-48B2-811D-C191C88D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3FCEB-8999-4B57-9DFB-D6CB5197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1D6E4-5925-44BA-AA48-8EAB2A4F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37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52AD3-DE9E-4A83-9EA9-69747BF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E13AB-396D-409C-946C-823277FFF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CB8C1-8C80-4FC0-B4E8-3BF6BD400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C147E-460E-4BC6-9544-029B51B0D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05A8-4824-4F77-B0F7-1FD58548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199B3-9B2B-44FF-96A6-C55A5689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09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E4DE-5146-494B-8FC0-80E91A86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C5BFE-3227-4A51-926A-81D59B7B7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0BD0E-D606-46B1-A70E-3F061E6A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5F01A-793D-4399-970E-F052BE0E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3904-908E-4E2E-8B15-13350FFE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29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CD927-CB54-443D-A885-5FA4C8EFA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BE25F-203C-47DC-AF7F-2FB60E82F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F312E-0671-4809-830C-E0F927FA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1E0C4-9293-4078-B815-9FA660C4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9B0B-9FAA-4123-84A1-B0E3A8A2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2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15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34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150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473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02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90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945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8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81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803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0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44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5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2FDED58-ACB2-49EE-9146-240917F3618A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631F640-6964-4F91-B444-3FDC881F0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"/>
            <a:ext cx="12191999" cy="686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benz\Desktop\Untitled-2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5FA8D-607D-43AE-9963-ADCE3716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936CC-BA00-4EA6-8DA0-9E1E8A23C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C09DA-3CD4-4671-B46C-0828A61A6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1C340-564F-47F2-B5BC-86C1E2590254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04F24-42BE-4AAC-8FB1-4F344AA0C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D90AB-5212-43B7-95CC-E2DDB82FB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28F0-AB8C-42D5-8EBA-8B1AB4DC2A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94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6D20F-EEB9-4E22-BD4E-CAAB7AFEC1E8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0114D-71DB-4D68-B72F-5461D7088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04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nmcinroy@democracycollaborative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benz\Desktop\Untitled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1117600" y="197452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b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Community Wealth Building</a:t>
            </a:r>
            <a:b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Fife Leadership Summit</a:t>
            </a:r>
            <a:b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US" altLang="en-US" sz="3200" b="1" dirty="0">
                <a:solidFill>
                  <a:srgbClr val="01678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altLang="en-US" sz="3200" b="1" dirty="0">
              <a:solidFill>
                <a:srgbClr val="01678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Google Shape;52;p13">
            <a:extLst>
              <a:ext uri="{FF2B5EF4-FFF2-40B4-BE49-F238E27FC236}">
                <a16:creationId xmlns:a16="http://schemas.microsoft.com/office/drawing/2014/main" id="{561D8DBF-CF42-40AB-B4BA-7F3BF6FE9C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29300" y="2539365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Neil McInroy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Senior Fellow Global Advancement for Community Wealth Building and Community Wealth Building Adviser with Scottish Government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077" y="-168442"/>
            <a:ext cx="1241107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Flows of wealth </a:t>
            </a:r>
          </a:p>
        </p:txBody>
      </p:sp>
      <p:pic>
        <p:nvPicPr>
          <p:cNvPr id="4" name="Picture 3" descr="A picture containing outdoor, mountain, nature, river&#10;&#10;Description automatically generated">
            <a:extLst>
              <a:ext uri="{FF2B5EF4-FFF2-40B4-BE49-F238E27FC236}">
                <a16:creationId xmlns:a16="http://schemas.microsoft.com/office/drawing/2014/main" id="{1A491A40-91C4-4BCB-9BCA-FA6D7FB7A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72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758FF-BB15-45A7-AA62-B94235206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44" y="0"/>
            <a:ext cx="3572654" cy="6858000"/>
          </a:xfrm>
          <a:prstGeom prst="rect">
            <a:avLst/>
          </a:prstGeom>
        </p:spPr>
      </p:pic>
      <p:pic>
        <p:nvPicPr>
          <p:cNvPr id="11" name="Picture 8" descr="There&amp;#39;s a Hole in the Bucket - Econlib">
            <a:extLst>
              <a:ext uri="{FF2B5EF4-FFF2-40B4-BE49-F238E27FC236}">
                <a16:creationId xmlns:a16="http://schemas.microsoft.com/office/drawing/2014/main" id="{827CDF62-4AFF-4A1F-B5F1-6EBACDA3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69" y="0"/>
            <a:ext cx="444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6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94C5A5-F30F-45AF-9FBF-A41EE1BD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69503" cy="6858000"/>
          </a:xfrm>
          <a:prstGeom prst="rect">
            <a:avLst/>
          </a:prstGeom>
        </p:spPr>
      </p:pic>
      <p:sp>
        <p:nvSpPr>
          <p:cNvPr id="77826" name="Title 5">
            <a:extLst>
              <a:ext uri="{FF2B5EF4-FFF2-40B4-BE49-F238E27FC236}">
                <a16:creationId xmlns:a16="http://schemas.microsoft.com/office/drawing/2014/main" id="{73EC030E-5CF8-4109-A7C4-00DCE2C1F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464"/>
            <a:ext cx="12372818" cy="112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Community Wealth as Economic Plumbing?</a:t>
            </a:r>
          </a:p>
        </p:txBody>
      </p:sp>
    </p:spTree>
    <p:extLst>
      <p:ext uri="{BB962C8B-B14F-4D97-AF65-F5344CB8AC3E}">
        <p14:creationId xmlns:p14="http://schemas.microsoft.com/office/powerpoint/2010/main" val="428279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5">
            <a:extLst>
              <a:ext uri="{FF2B5EF4-FFF2-40B4-BE49-F238E27FC236}">
                <a16:creationId xmlns:a16="http://schemas.microsoft.com/office/drawing/2014/main" id="{73EC030E-5CF8-4109-A7C4-00DCE2C1F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464"/>
            <a:ext cx="12372818" cy="112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Pillars of CWB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48FA1-8130-BB7A-1184-731A5E4E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6" y="0"/>
            <a:ext cx="12167594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4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00B8D-1F0D-4D00-B0D2-B8B2810B7B40}"/>
              </a:ext>
            </a:extLst>
          </p:cNvPr>
          <p:cNvSpPr/>
          <p:nvPr/>
        </p:nvSpPr>
        <p:spPr>
          <a:xfrm>
            <a:off x="1216660" y="647970"/>
            <a:ext cx="8763000" cy="564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67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areas of work- Scotland</a:t>
            </a: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87C85-707F-429E-93E7-EE44ADC8E687}"/>
              </a:ext>
            </a:extLst>
          </p:cNvPr>
          <p:cNvSpPr/>
          <p:nvPr/>
        </p:nvSpPr>
        <p:spPr>
          <a:xfrm>
            <a:off x="0" y="1212292"/>
            <a:ext cx="1219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Policy.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Across range of SG policy areas.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Practice.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several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pilot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localities and regions over the past year.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Ayrshire region, alongside 5 other areas - Clackmannanshire, South of Scotland, Western Isles, Tay Cities/Fife and Glasgow City Region.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other areas,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including South Lanarkshire, Moray, East Renfrewshire, Highland, West Lothian and Dundee City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Movement building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Industry and economic sectors are integrating CWB principles into their development and delivery approaches.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Legislation.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‘Community Wealth Building act’</a:t>
            </a:r>
          </a:p>
        </p:txBody>
      </p:sp>
    </p:spTree>
    <p:extLst>
      <p:ext uri="{BB962C8B-B14F-4D97-AF65-F5344CB8AC3E}">
        <p14:creationId xmlns:p14="http://schemas.microsoft.com/office/powerpoint/2010/main" val="158422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802F0-078B-940E-E00C-365E492DF8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178C7-6989-9D22-6340-79CA7D4A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73" y="0"/>
            <a:ext cx="6147319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91482A-57A9-0FE3-973E-4A61BFF42029}"/>
              </a:ext>
            </a:extLst>
          </p:cNvPr>
          <p:cNvSpPr/>
          <p:nvPr/>
        </p:nvSpPr>
        <p:spPr>
          <a:xfrm>
            <a:off x="5769880" y="1149767"/>
            <a:ext cx="6147319" cy="427809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>
                <a:solidFill>
                  <a:prstClr val="white"/>
                </a:solidFill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CHANGED ideas as to what matters in life?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endParaRPr lang="en-GB" sz="2400" b="1" dirty="0">
              <a:solidFill>
                <a:prstClr val="white"/>
              </a:solidFill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CHANGING how and where we work  </a:t>
            </a: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SHOWED how we can react in Public services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3CB90-F2DF-553C-A1F5-096ABFC55186}"/>
              </a:ext>
            </a:extLst>
          </p:cNvPr>
          <p:cNvSpPr/>
          <p:nvPr/>
        </p:nvSpPr>
        <p:spPr>
          <a:xfrm>
            <a:off x="-1" y="6235908"/>
            <a:ext cx="12192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Collective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171204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80E1934-AA78-6EAD-C6D5-2304CD0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0111" y="-297821"/>
            <a:ext cx="12763500" cy="11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67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Covid is telling us about economic priorities</a:t>
            </a: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4" descr="Accommodation in Brighton for keyworkers">
            <a:extLst>
              <a:ext uri="{FF2B5EF4-FFF2-40B4-BE49-F238E27FC236}">
                <a16:creationId xmlns:a16="http://schemas.microsoft.com/office/drawing/2014/main" id="{613E2378-ACCC-40F7-5A40-BEC91C38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0" y="0"/>
            <a:ext cx="12070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wards a robust, resilient wellbeing economy for Scotland: Report on  written submissions to the Advisory Group on Economic Recovery - gov.scot">
            <a:extLst>
              <a:ext uri="{FF2B5EF4-FFF2-40B4-BE49-F238E27FC236}">
                <a16:creationId xmlns:a16="http://schemas.microsoft.com/office/drawing/2014/main" id="{3C510091-A32A-B910-553F-5BAC50CF6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owards a robust, resilient wellbeing economy for Scotland: Report on  written submissions to the Advisory Group on Economic Recovery - gov.scot">
            <a:extLst>
              <a:ext uri="{FF2B5EF4-FFF2-40B4-BE49-F238E27FC236}">
                <a16:creationId xmlns:a16="http://schemas.microsoft.com/office/drawing/2014/main" id="{0C5FA69A-01EA-F1D7-DEF8-EDA07BEC1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 descr="Outline of 4 pillars and their definitions">
            <a:extLst>
              <a:ext uri="{FF2B5EF4-FFF2-40B4-BE49-F238E27FC236}">
                <a16:creationId xmlns:a16="http://schemas.microsoft.com/office/drawing/2014/main" id="{B1A505EF-E7A3-F391-E0EC-B913B4132F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8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802F0-078B-940E-E00C-365E492DF8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adam-smith.jpg">
            <a:extLst>
              <a:ext uri="{FF2B5EF4-FFF2-40B4-BE49-F238E27FC236}">
                <a16:creationId xmlns:a16="http://schemas.microsoft.com/office/drawing/2014/main" id="{CF84F1AD-8679-E021-A297-09196521B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039"/>
            <a:ext cx="6842758" cy="46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32DF7C-D920-C816-7E16-9DE83D3FF0DF}"/>
              </a:ext>
            </a:extLst>
          </p:cNvPr>
          <p:cNvSpPr txBox="1"/>
          <p:nvPr/>
        </p:nvSpPr>
        <p:spPr>
          <a:xfrm>
            <a:off x="6966677" y="2178460"/>
            <a:ext cx="48605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‘Though our brother is on the rack, as long as we ourselves are at our ease, our senses will never inform us if what he suffers’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8B074C19-C5FB-0129-35B8-67EAC84D8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9862" y="5839426"/>
            <a:ext cx="110385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Adam Smith (1723– 1790)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Scottish economist and philosopher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889BED8-4287-DE2A-985E-5D50D10C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35" y="64465"/>
            <a:ext cx="117872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Empathy, care and concern is on the rise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18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03945-D0CC-5210-34A0-96CD8DBC4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8" y="129179"/>
            <a:ext cx="11393308" cy="64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2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365125"/>
            <a:ext cx="7504387" cy="1034947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Anchor Institutions –place 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10" y="1576552"/>
            <a:ext cx="7504387" cy="460041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2400" dirty="0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An anchor institution holds specific geographical ties to the area in which they exist e.g.. Hospitals, the Council, Police Scotland, Colleges and Universities.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“Sticky capital”: Financial, economic, intellectual, social, human- capital</a:t>
            </a:r>
          </a:p>
          <a:p>
            <a:pPr marL="0" indent="0">
              <a:spcBef>
                <a:spcPts val="0"/>
              </a:spcBef>
              <a:buNone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Economic engine: Employer, purchaser, own land and property and an investor</a:t>
            </a:r>
          </a:p>
          <a:p>
            <a:pPr>
              <a:spcBef>
                <a:spcPts val="0"/>
              </a:spcBef>
            </a:pPr>
            <a:endParaRPr lang="en-GB" dirty="0">
              <a:latin typeface="Montserrat" panose="020B0604020202020204" charset="0"/>
              <a:ea typeface="Microsoft JhengHei U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142" y="719296"/>
            <a:ext cx="1826063" cy="1765194"/>
          </a:xfrm>
          <a:prstGeom prst="rect">
            <a:avLst/>
          </a:prstGeom>
        </p:spPr>
      </p:pic>
      <p:pic>
        <p:nvPicPr>
          <p:cNvPr id="1026" name="Picture 2" descr="Image result for Police Scotland Logo. Size: 110 x 108. Source: www.logolynx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14" y="1376009"/>
            <a:ext cx="1499459" cy="14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697" y="4693400"/>
            <a:ext cx="27051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13C91-9CD0-4211-8FCA-50372E586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8994" y="2848207"/>
            <a:ext cx="1367696" cy="1324732"/>
          </a:xfrm>
          <a:prstGeom prst="rect">
            <a:avLst/>
          </a:prstGeom>
        </p:spPr>
      </p:pic>
      <p:pic>
        <p:nvPicPr>
          <p:cNvPr id="8" name="Picture 2" descr="Image result for University of Aberdeen">
            <a:extLst>
              <a:ext uri="{FF2B5EF4-FFF2-40B4-BE49-F238E27FC236}">
                <a16:creationId xmlns:a16="http://schemas.microsoft.com/office/drawing/2014/main" id="{30734010-706B-4CFC-AF39-17C8D2FB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26" y="48734"/>
            <a:ext cx="2198742" cy="115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28393-BFB7-4789-AAC9-60EB56975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927" y="2894607"/>
            <a:ext cx="2133600" cy="1428750"/>
          </a:xfrm>
          <a:prstGeom prst="rect">
            <a:avLst/>
          </a:prstGeom>
        </p:spPr>
      </p:pic>
      <p:pic>
        <p:nvPicPr>
          <p:cNvPr id="1030" name="Picture 6" descr="The NHS Grampian Logo. The letters 'NHS' above the care symbol, and 'Grampian'.">
            <a:extLst>
              <a:ext uri="{FF2B5EF4-FFF2-40B4-BE49-F238E27FC236}">
                <a16:creationId xmlns:a16="http://schemas.microsoft.com/office/drawing/2014/main" id="{11983020-3362-429E-AF37-DC4EA545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64" y="4769555"/>
            <a:ext cx="1333563" cy="9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19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00B8D-1F0D-4D00-B0D2-B8B2810B7B40}"/>
              </a:ext>
            </a:extLst>
          </p:cNvPr>
          <p:cNvSpPr/>
          <p:nvPr/>
        </p:nvSpPr>
        <p:spPr>
          <a:xfrm>
            <a:off x="1249318" y="0"/>
            <a:ext cx="8763000" cy="564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67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Scotland’s Community Wealth Building</a:t>
            </a: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BEFA4D-97BF-6797-2D72-61E4286F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4" y="-1"/>
            <a:ext cx="12081556" cy="69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358E8E-4B58-30A2-3B1A-9C2B637C8002}"/>
              </a:ext>
            </a:extLst>
          </p:cNvPr>
          <p:cNvSpPr/>
          <p:nvPr/>
        </p:nvSpPr>
        <p:spPr>
          <a:xfrm>
            <a:off x="-1" y="6235908"/>
            <a:ext cx="12192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future has to be a more relational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3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80E1934-AA78-6EAD-C6D5-2304CD0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9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fontAlgn="auto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11D2B-98DA-8C01-3640-ACB421C64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73" y="818866"/>
            <a:ext cx="6487237" cy="56092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43EE0-EB12-AD5B-FA72-40BE9D773390}"/>
              </a:ext>
            </a:extLst>
          </p:cNvPr>
          <p:cNvSpPr txBox="1"/>
          <p:nvPr/>
        </p:nvSpPr>
        <p:spPr>
          <a:xfrm>
            <a:off x="7186114" y="2332037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/>
              <a:t>Megatrends and 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Huge crisis</a:t>
            </a:r>
          </a:p>
          <a:p>
            <a:pPr marL="571500" indent="-571500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How to transform Economy</a:t>
            </a:r>
          </a:p>
          <a:p>
            <a:pPr marL="571500" indent="-571500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need for Collective public service</a:t>
            </a:r>
          </a:p>
          <a:p>
            <a:pPr marL="571500" indent="-571500" defTabSz="914377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Leadership and need for innovation and Experiments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2893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80E1934-AA78-6EAD-C6D5-2304CD0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0" y="-347981"/>
            <a:ext cx="12763500" cy="11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67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Collective Public service – Resilience </a:t>
            </a:r>
          </a:p>
        </p:txBody>
      </p:sp>
      <p:pic>
        <p:nvPicPr>
          <p:cNvPr id="5" name="Picture 7" descr="patrick geddes.jpg">
            <a:extLst>
              <a:ext uri="{FF2B5EF4-FFF2-40B4-BE49-F238E27FC236}">
                <a16:creationId xmlns:a16="http://schemas.microsoft.com/office/drawing/2014/main" id="{7DD8005A-731F-9C7C-5531-F79D40B91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9" y="864029"/>
            <a:ext cx="417036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75EAB-F5F3-5A42-D5A9-9681EEAAAC99}"/>
              </a:ext>
            </a:extLst>
          </p:cNvPr>
          <p:cNvSpPr txBox="1"/>
          <p:nvPr/>
        </p:nvSpPr>
        <p:spPr bwMode="auto">
          <a:xfrm>
            <a:off x="-146684" y="4504166"/>
            <a:ext cx="44666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Patrick Geddes  (1854-1932)</a:t>
            </a:r>
          </a:p>
          <a:p>
            <a:pPr marL="45720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Scottish biologist,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sociologist, geographer, and pioneering town planner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AC67B99-1AA0-E020-F921-842E67D9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833" y="1041822"/>
            <a:ext cx="6207656" cy="467806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6E820B7-2B05-3E1E-7442-846508CEE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360" y="5719883"/>
            <a:ext cx="64250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‘Resilience is an emergent property of a system – it’s not a result of any one of the system’s parts but of the synergy between all its parts.</a:t>
            </a:r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B2F6E-E45E-EE8C-2F1A-0D6CAE602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791" y="2525339"/>
            <a:ext cx="1609078" cy="414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EA71B2-6FB6-16B0-5751-9E8962DA4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614" y="2134971"/>
            <a:ext cx="1609078" cy="427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4AC2AC-0186-6755-930C-5828576D2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316" y="4700469"/>
            <a:ext cx="1809043" cy="4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F6053-0D69-9DC5-D2C8-CF1F133F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0" y="0"/>
            <a:ext cx="99355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905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0018EF-0265-CE67-47DD-BDB12FC50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" y="0"/>
            <a:ext cx="11969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109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13A78-EA42-FA56-22D8-D08FE4FAD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2040"/>
            <a:ext cx="11546007" cy="624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13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age result for social innovation">
            <a:extLst>
              <a:ext uri="{FF2B5EF4-FFF2-40B4-BE49-F238E27FC236}">
                <a16:creationId xmlns:a16="http://schemas.microsoft.com/office/drawing/2014/main" id="{7A89C3C1-26B2-C741-774E-A01C03F5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6"/>
            <a:ext cx="12337576" cy="640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6C66D8-DB22-F822-2D67-882D918A0FB5}"/>
              </a:ext>
            </a:extLst>
          </p:cNvPr>
          <p:cNvSpPr/>
          <p:nvPr/>
        </p:nvSpPr>
        <p:spPr>
          <a:xfrm>
            <a:off x="-1" y="6235908"/>
            <a:ext cx="12192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618069-2FFA-0CAE-18BB-CB7218483EA3}"/>
              </a:ext>
            </a:extLst>
          </p:cNvPr>
          <p:cNvCxnSpPr>
            <a:cxnSpLocks/>
          </p:cNvCxnSpPr>
          <p:nvPr/>
        </p:nvCxnSpPr>
        <p:spPr>
          <a:xfrm>
            <a:off x="-1" y="4230806"/>
            <a:ext cx="6523631" cy="0"/>
          </a:xfrm>
          <a:prstGeom prst="line">
            <a:avLst/>
          </a:prstGeom>
          <a:ln w="6064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15D773-C4F7-73C5-41A5-7EB3E7DA11C1}"/>
              </a:ext>
            </a:extLst>
          </p:cNvPr>
          <p:cNvSpPr txBox="1"/>
          <p:nvPr/>
        </p:nvSpPr>
        <p:spPr>
          <a:xfrm>
            <a:off x="-2" y="3910086"/>
            <a:ext cx="6632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WALL OF MAINSTREAMING CHANGE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78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87CC17-A595-6787-05B2-10D0BA6DEAC6}"/>
              </a:ext>
            </a:extLst>
          </p:cNvPr>
          <p:cNvSpPr txBox="1"/>
          <p:nvPr/>
        </p:nvSpPr>
        <p:spPr>
          <a:xfrm>
            <a:off x="4585648" y="823247"/>
            <a:ext cx="73777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‘…Initiatives and experiments should exemplify and foreshadow a direction for society’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Roberto Unger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6254E8-823F-908E-38EA-AFC2258F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4"/>
            <a:ext cx="4220570" cy="28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1A606C4-8A7B-ACB0-9963-D8F2B2D0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46" y="2862695"/>
            <a:ext cx="3590502" cy="399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BCD35-9F0C-E0BC-8926-C5C9C70D418A}"/>
              </a:ext>
            </a:extLst>
          </p:cNvPr>
          <p:cNvSpPr txBox="1"/>
          <p:nvPr/>
        </p:nvSpPr>
        <p:spPr>
          <a:xfrm>
            <a:off x="4585648" y="3268724"/>
            <a:ext cx="66430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2400" b="1" i="1" dirty="0">
                <a:latin typeface="+mn-lt"/>
              </a:rPr>
              <a:t>‘Never doubt that a small group of thoughtful, committed people can change the world. Indeed, it is the only thing that ever has’ 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endParaRPr lang="en-GB" altLang="en-US" sz="2400" b="1" i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GB" altLang="en-US" sz="2400" b="1" dirty="0">
                <a:latin typeface="+mn-lt"/>
              </a:rPr>
              <a:t>Margaret Mead.</a:t>
            </a:r>
          </a:p>
        </p:txBody>
      </p:sp>
    </p:spTree>
    <p:extLst>
      <p:ext uri="{BB962C8B-B14F-4D97-AF65-F5344CB8AC3E}">
        <p14:creationId xmlns:p14="http://schemas.microsoft.com/office/powerpoint/2010/main" val="187114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9540237-E079-48C3-9F91-3A5255558183}"/>
              </a:ext>
            </a:extLst>
          </p:cNvPr>
          <p:cNvSpPr txBox="1">
            <a:spLocks noChangeArrowheads="1"/>
          </p:cNvSpPr>
          <p:nvPr/>
        </p:nvSpPr>
        <p:spPr>
          <a:xfrm>
            <a:off x="1379587" y="2424768"/>
            <a:ext cx="9551670" cy="3768090"/>
          </a:xfrm>
          <a:prstGeom prst="rect">
            <a:avLst/>
          </a:prstGeom>
        </p:spPr>
        <p:txBody>
          <a:bodyPr vert="horz" lIns="105156" tIns="52578" rIns="105156" bIns="52578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70" b="0" i="0" u="none" strike="noStrike" kern="1200" cap="none" spc="0" normalizeH="0" baseline="0" noProof="0" dirty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467082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Neil McInroy,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67082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nmcinroy@democracycollaborative.org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F765F1-D600-4573-A0E8-8C26FAA8F20B}"/>
              </a:ext>
            </a:extLst>
          </p:cNvPr>
          <p:cNvSpPr txBox="1">
            <a:spLocks/>
          </p:cNvSpPr>
          <p:nvPr/>
        </p:nvSpPr>
        <p:spPr>
          <a:xfrm>
            <a:off x="1686292" y="672171"/>
            <a:ext cx="8938260" cy="1690529"/>
          </a:xfrm>
          <a:prstGeom prst="rect">
            <a:avLst/>
          </a:prstGeom>
        </p:spPr>
        <p:txBody>
          <a:bodyPr vert="horz" lIns="105156" tIns="52578" rIns="105156" bIns="5257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257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20" b="1" i="0" u="none" strike="noStrike" kern="1200" cap="none" spc="0" normalizeH="0" baseline="0" noProof="0" dirty="0">
                <a:ln>
                  <a:noFill/>
                </a:ln>
                <a:solidFill>
                  <a:srgbClr val="3F718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Thank you!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5B94DB5-6F8C-4EAC-8A18-7BEEBB95F337}"/>
              </a:ext>
            </a:extLst>
          </p:cNvPr>
          <p:cNvSpPr txBox="1">
            <a:spLocks/>
          </p:cNvSpPr>
          <p:nvPr/>
        </p:nvSpPr>
        <p:spPr>
          <a:xfrm>
            <a:off x="1423402" y="1197949"/>
            <a:ext cx="9464040" cy="1256030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6708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44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80E1934-AA78-6EAD-C6D5-2304CD0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9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43EE0-EB12-AD5B-FA72-40BE9D773390}"/>
              </a:ext>
            </a:extLst>
          </p:cNvPr>
          <p:cNvSpPr txBox="1"/>
          <p:nvPr/>
        </p:nvSpPr>
        <p:spPr>
          <a:xfrm>
            <a:off x="4928359" y="2495810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Huge crisis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28369-988F-164E-AC2D-E23862AB4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5F7B5C-8FA9-937E-ED21-0BA84CC192BA}"/>
              </a:ext>
            </a:extLst>
          </p:cNvPr>
          <p:cNvSpPr/>
          <p:nvPr/>
        </p:nvSpPr>
        <p:spPr>
          <a:xfrm>
            <a:off x="-1" y="6235908"/>
            <a:ext cx="116323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Megatrends and crises times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5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04A621E-2CEF-5163-42BB-9DAFB61D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922" y="0"/>
            <a:ext cx="12192000" cy="679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A3AAEC-3BAA-CB7C-2E55-A874751AE42F}"/>
              </a:ext>
            </a:extLst>
          </p:cNvPr>
          <p:cNvSpPr/>
          <p:nvPr/>
        </p:nvSpPr>
        <p:spPr>
          <a:xfrm>
            <a:off x="-1" y="6235908"/>
            <a:ext cx="1163236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Challenging times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66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18C3E-6AC1-CFC0-BE65-31210E14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63" y="2174987"/>
            <a:ext cx="8760711" cy="829128"/>
          </a:xfrm>
          <a:prstGeom prst="rect">
            <a:avLst/>
          </a:prstGeom>
        </p:spPr>
      </p:pic>
      <p:pic>
        <p:nvPicPr>
          <p:cNvPr id="4" name="Picture 3" descr="The horrors of climate chan ">
            <a:extLst>
              <a:ext uri="{FF2B5EF4-FFF2-40B4-BE49-F238E27FC236}">
                <a16:creationId xmlns:a16="http://schemas.microsoft.com/office/drawing/2014/main" id="{E04B8BAC-4E03-2607-0B7F-4F768703A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3A576-9EA8-3DCC-11AE-F238462D87F6}"/>
              </a:ext>
            </a:extLst>
          </p:cNvPr>
          <p:cNvSpPr/>
          <p:nvPr/>
        </p:nvSpPr>
        <p:spPr>
          <a:xfrm>
            <a:off x="-1" y="6235908"/>
            <a:ext cx="12192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climate horrors are here</a:t>
            </a:r>
          </a:p>
        </p:txBody>
      </p:sp>
    </p:spTree>
    <p:extLst>
      <p:ext uri="{BB962C8B-B14F-4D97-AF65-F5344CB8AC3E}">
        <p14:creationId xmlns:p14="http://schemas.microsoft.com/office/powerpoint/2010/main" val="322693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9EFD94-F554-8EB8-165E-A8A5E909F1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02"/>
            <a:ext cx="12192000" cy="675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D9A31-16C1-B978-68D4-0C67D0CED5BB}"/>
              </a:ext>
            </a:extLst>
          </p:cNvPr>
          <p:cNvSpPr txBox="1"/>
          <p:nvPr/>
        </p:nvSpPr>
        <p:spPr>
          <a:xfrm>
            <a:off x="9220201" y="6039231"/>
            <a:ext cx="6243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Times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3679064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80E1934-AA78-6EAD-C6D5-2304CD03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0" y="-261507"/>
            <a:ext cx="12763500" cy="11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67" b="1" i="0" u="none" strike="noStrike" kern="1200" cap="none" spc="0" normalizeH="0" baseline="0" noProof="0" dirty="0">
                <a:ln>
                  <a:noFill/>
                </a:ln>
                <a:solidFill>
                  <a:srgbClr val="01678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 Change</a:t>
            </a: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E17560E-B998-D7C4-F7A7-D5CD5DE3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01390" cy="671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2901B-9A82-21C6-3B66-82B2B581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391" y="-1"/>
            <a:ext cx="6690610" cy="67155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31209C-7B75-F60A-1E34-FA05B3721E1E}"/>
              </a:ext>
            </a:extLst>
          </p:cNvPr>
          <p:cNvSpPr/>
          <p:nvPr/>
        </p:nvSpPr>
        <p:spPr>
          <a:xfrm>
            <a:off x="-1" y="6235908"/>
            <a:ext cx="12192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6782"/>
                </a:solidFill>
                <a:latin typeface="Arial" pitchFamily="34" charset="0"/>
                <a:cs typeface="Arial" pitchFamily="34" charset="0"/>
              </a:rPr>
              <a:t>Transform economy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78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8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00B8D-1F0D-4D00-B0D2-B8B2810B7B40}"/>
              </a:ext>
            </a:extLst>
          </p:cNvPr>
          <p:cNvSpPr/>
          <p:nvPr/>
        </p:nvSpPr>
        <p:spPr>
          <a:xfrm>
            <a:off x="239118" y="-13636"/>
            <a:ext cx="10864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We have a wealth problem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F774E1-1E2A-438F-B2C6-03F6F7BC8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8" y="1533706"/>
            <a:ext cx="4534291" cy="5076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A4BCB-8E8F-4349-BF76-FA9567705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09" y="1805467"/>
            <a:ext cx="7418591" cy="49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6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00B8D-1F0D-4D00-B0D2-B8B2810B7B40}"/>
              </a:ext>
            </a:extLst>
          </p:cNvPr>
          <p:cNvSpPr/>
          <p:nvPr/>
        </p:nvSpPr>
        <p:spPr>
          <a:xfrm>
            <a:off x="468972" y="0"/>
            <a:ext cx="10864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ea typeface="+mn-ea"/>
                <a:cs typeface="+mn-cs"/>
              </a:rPr>
              <a:t>We have a wealth problem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C4E49-45D6-A4CB-B33E-C5AE30BB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8743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0D829C-FC9F-DE1C-4203-539C32A08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36" y="-18739"/>
            <a:ext cx="57551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4790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D0E804AC82740B205EAD56CCB84F8" ma:contentTypeVersion="12" ma:contentTypeDescription="Create a new document." ma:contentTypeScope="" ma:versionID="864551b31719f306855c92e5dcee8792">
  <xsd:schema xmlns:xsd="http://www.w3.org/2001/XMLSchema" xmlns:xs="http://www.w3.org/2001/XMLSchema" xmlns:p="http://schemas.microsoft.com/office/2006/metadata/properties" xmlns:ns2="724d3be5-b70d-4b67-99fb-d343277a3374" xmlns:ns3="264c5323-e590-4694-88b8-b70f18bb79bc" xmlns:ns4="87133417-0e63-41e9-85e6-12a44456d9b5" targetNamespace="http://schemas.microsoft.com/office/2006/metadata/properties" ma:root="true" ma:fieldsID="362c841920bd08afb32e3a3b57ebb318" ns2:_="" ns3:_="" ns4:_="">
    <xsd:import namespace="724d3be5-b70d-4b67-99fb-d343277a3374"/>
    <xsd:import namespace="264c5323-e590-4694-88b8-b70f18bb79bc"/>
    <xsd:import namespace="87133417-0e63-41e9-85e6-12a44456d9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d3be5-b70d-4b67-99fb-d343277a3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91404d7-7751-41e8-a4ee-909c4e7c55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c5323-e590-4694-88b8-b70f18bb79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9f3f4b4-0d49-48d7-b6cf-865ab5e481eb}" ma:internalName="TaxCatchAll" ma:showField="CatchAllData" ma:web="87133417-0e63-41e9-85e6-12a44456d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33417-0e63-41e9-85e6-12a44456d9b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4c5323-e590-4694-88b8-b70f18bb79bc" xsi:nil="true"/>
    <lcf76f155ced4ddcb4097134ff3c332f xmlns="724d3be5-b70d-4b67-99fb-d343277a33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BF1E2B-AD58-4E4A-8887-EA0D85AB1293}"/>
</file>

<file path=customXml/itemProps2.xml><?xml version="1.0" encoding="utf-8"?>
<ds:datastoreItem xmlns:ds="http://schemas.openxmlformats.org/officeDocument/2006/customXml" ds:itemID="{E53E7165-920D-4CEC-ABAA-9E964C656099}"/>
</file>

<file path=customXml/itemProps3.xml><?xml version="1.0" encoding="utf-8"?>
<ds:datastoreItem xmlns:ds="http://schemas.openxmlformats.org/officeDocument/2006/customXml" ds:itemID="{BD308F99-1C38-4D43-957E-E4F2FC5E9305}"/>
</file>

<file path=docProps/app.xml><?xml version="1.0" encoding="utf-8"?>
<Properties xmlns="http://schemas.openxmlformats.org/officeDocument/2006/extended-properties" xmlns:vt="http://schemas.openxmlformats.org/officeDocument/2006/docPropsVTypes">
  <TotalTime>10612</TotalTime>
  <Words>622</Words>
  <Application>Microsoft Office PowerPoint</Application>
  <PresentationFormat>Widescreen</PresentationFormat>
  <Paragraphs>110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Microsoft JhengHei</vt:lpstr>
      <vt:lpstr>Microsoft JhengHei UI</vt:lpstr>
      <vt:lpstr>Arial</vt:lpstr>
      <vt:lpstr>Arial Unicode MS</vt:lpstr>
      <vt:lpstr>Calibri</vt:lpstr>
      <vt:lpstr>Calibri Light</vt:lpstr>
      <vt:lpstr>Montserrat</vt:lpstr>
      <vt:lpstr>Tahoma</vt:lpstr>
      <vt:lpstr>2_Office Theme</vt:lpstr>
      <vt:lpstr>Office Theme</vt:lpstr>
      <vt:lpstr>3_Office Theme</vt:lpstr>
      <vt:lpstr>  Community Wealth Building Fife Leadership Summit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Flows of wealth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Anchor Institutions –place based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McKinley</dc:creator>
  <cp:lastModifiedBy>Neil McInroy</cp:lastModifiedBy>
  <cp:revision>79</cp:revision>
  <cp:lastPrinted>2022-08-26T07:16:07Z</cp:lastPrinted>
  <dcterms:created xsi:type="dcterms:W3CDTF">2020-07-21T16:40:21Z</dcterms:created>
  <dcterms:modified xsi:type="dcterms:W3CDTF">2022-08-26T12:07:35Z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0x0101003C7D0E804AC82740B205EAD56CCB84F8</vt:lpwstr>
  </property>
</Properties>
</file>