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1.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1.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5" r:id="rId1"/>
  </p:sldMasterIdLst>
  <p:sldIdLst>
    <p:sldId id="677" r:id="rId2"/>
    <p:sldId id="258" r:id="rId3"/>
    <p:sldId id="670" r:id="rId4"/>
    <p:sldId id="672" r:id="rId5"/>
    <p:sldId id="666" r:id="rId6"/>
    <p:sldId id="66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554" autoAdjust="0"/>
    <p:restoredTop sz="94660"/>
  </p:normalViewPr>
  <p:slideViewPr>
    <p:cSldViewPr snapToGrid="0">
      <p:cViewPr varScale="1">
        <p:scale>
          <a:sx n="86" d="100"/>
          <a:sy n="86" d="100"/>
        </p:scale>
        <p:origin x="48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9CC9F-006B-4B40-BEE9-5D63C25FDC27}" type="doc">
      <dgm:prSet loTypeId="urn:microsoft.com/office/officeart/2005/8/layout/hierarchy1" loCatId="hierarchy" qsTypeId="urn:microsoft.com/office/officeart/2005/8/quickstyle/simple2" qsCatId="simple" csTypeId="urn:microsoft.com/office/officeart/2005/8/colors/colorful1" csCatId="colorful" phldr="1"/>
      <dgm:spPr/>
      <dgm:t>
        <a:bodyPr/>
        <a:lstStyle/>
        <a:p>
          <a:endParaRPr lang="en-GB"/>
        </a:p>
      </dgm:t>
    </dgm:pt>
    <dgm:pt modelId="{D4DA6D68-D5C7-4188-B704-A8FB91795151}">
      <dgm:prSet/>
      <dgm:spPr>
        <a:xfrm>
          <a:off x="0" y="0"/>
          <a:ext cx="8938260" cy="1784578"/>
        </a:xfrm>
      </dgm:spPr>
      <dgm:t>
        <a:bodyPr/>
        <a:lstStyle/>
        <a:p>
          <a:pPr>
            <a:buNone/>
          </a:pPr>
          <a:r>
            <a:rPr lang="en-GB" b="1">
              <a:latin typeface="+mn-lt"/>
              <a:ea typeface="+mn-ea"/>
              <a:cs typeface="+mn-cs"/>
            </a:rPr>
            <a:t>“Prevention can ultimately only be successful when those at risk of illness, crime or crisis take the necessary steps to prevent it themselves with the supportive influence of communities and networks around them. </a:t>
          </a:r>
        </a:p>
      </dgm:t>
    </dgm:pt>
    <dgm:pt modelId="{0866816D-5BB5-48E1-AA23-DE6B76F99480}" type="parTrans" cxnId="{07C9D809-1569-42B7-AE00-D31F1454DDF4}">
      <dgm:prSet/>
      <dgm:spPr/>
      <dgm:t>
        <a:bodyPr/>
        <a:lstStyle/>
        <a:p>
          <a:endParaRPr lang="en-GB"/>
        </a:p>
      </dgm:t>
    </dgm:pt>
    <dgm:pt modelId="{EFA473CD-71CF-47FC-8E89-999A74B16F84}" type="sibTrans" cxnId="{07C9D809-1569-42B7-AE00-D31F1454DDF4}">
      <dgm:prSet/>
      <dgm:spPr>
        <a:xfrm>
          <a:off x="7410293" y="1112940"/>
          <a:ext cx="1159976" cy="1159976"/>
        </a:xfrm>
      </dgm:spPr>
      <dgm:t>
        <a:bodyPr/>
        <a:lstStyle/>
        <a:p>
          <a:pPr>
            <a:buNone/>
          </a:pPr>
          <a:endParaRPr lang="en-GB">
            <a:latin typeface="Trebuchet MS" panose="020B0603020202020204"/>
            <a:ea typeface="+mn-ea"/>
            <a:cs typeface="+mn-cs"/>
          </a:endParaRPr>
        </a:p>
      </dgm:t>
    </dgm:pt>
    <dgm:pt modelId="{700CA7D0-3B0A-4A1C-9B47-60EAACA88691}">
      <dgm:prSet/>
      <dgm:spPr>
        <a:xfrm>
          <a:off x="662956" y="2047343"/>
          <a:ext cx="8938260" cy="1784578"/>
        </a:xfrm>
      </dgm:spPr>
      <dgm:t>
        <a:bodyPr/>
        <a:lstStyle/>
        <a:p>
          <a:pPr>
            <a:buNone/>
          </a:pPr>
          <a:r>
            <a:rPr lang="en-GB" b="1">
              <a:latin typeface="+mn-lt"/>
              <a:ea typeface="+mn-ea"/>
              <a:cs typeface="+mn-cs"/>
            </a:rPr>
            <a:t>This cannot be done when power and resources are locked up in the institutions of public services overwhelmingly concerned with acute response rather than prevention.”</a:t>
          </a:r>
        </a:p>
      </dgm:t>
    </dgm:pt>
    <dgm:pt modelId="{D1DD9374-252A-405D-B7AE-12C80E152FB1}" type="parTrans" cxnId="{646504FC-9D7F-4F50-AD9E-2CC70070DFE4}">
      <dgm:prSet/>
      <dgm:spPr/>
      <dgm:t>
        <a:bodyPr/>
        <a:lstStyle/>
        <a:p>
          <a:endParaRPr lang="en-GB"/>
        </a:p>
      </dgm:t>
    </dgm:pt>
    <dgm:pt modelId="{CD21C2CE-9E79-4204-B1A0-82965A46A91F}" type="sibTrans" cxnId="{646504FC-9D7F-4F50-AD9E-2CC70070DFE4}">
      <dgm:prSet/>
      <dgm:spPr/>
      <dgm:t>
        <a:bodyPr/>
        <a:lstStyle/>
        <a:p>
          <a:endParaRPr lang="en-GB"/>
        </a:p>
      </dgm:t>
    </dgm:pt>
    <dgm:pt modelId="{0EEBC23B-36B7-4E37-A9CF-3B4F4BFE2CCF}" type="pres">
      <dgm:prSet presAssocID="{6339CC9F-006B-4B40-BEE9-5D63C25FDC27}" presName="hierChild1" presStyleCnt="0">
        <dgm:presLayoutVars>
          <dgm:chPref val="1"/>
          <dgm:dir/>
          <dgm:animOne val="branch"/>
          <dgm:animLvl val="lvl"/>
          <dgm:resizeHandles/>
        </dgm:presLayoutVars>
      </dgm:prSet>
      <dgm:spPr/>
    </dgm:pt>
    <dgm:pt modelId="{414CBB88-FB72-4AC3-A9BE-ABF8C7E78B62}" type="pres">
      <dgm:prSet presAssocID="{D4DA6D68-D5C7-4188-B704-A8FB91795151}" presName="hierRoot1" presStyleCnt="0"/>
      <dgm:spPr/>
    </dgm:pt>
    <dgm:pt modelId="{A38C7EB2-9DB1-4488-9FD9-511B1D630102}" type="pres">
      <dgm:prSet presAssocID="{D4DA6D68-D5C7-4188-B704-A8FB91795151}" presName="composite" presStyleCnt="0"/>
      <dgm:spPr/>
    </dgm:pt>
    <dgm:pt modelId="{8A8793C4-491C-4A9C-96A7-68BA4CE8E85F}" type="pres">
      <dgm:prSet presAssocID="{D4DA6D68-D5C7-4188-B704-A8FB91795151}" presName="background" presStyleLbl="node0" presStyleIdx="0" presStyleCnt="2"/>
      <dgm:spPr/>
    </dgm:pt>
    <dgm:pt modelId="{2CD67723-2EB0-470C-A685-D0D90615DAE0}" type="pres">
      <dgm:prSet presAssocID="{D4DA6D68-D5C7-4188-B704-A8FB91795151}" presName="text" presStyleLbl="fgAcc0" presStyleIdx="0" presStyleCnt="2">
        <dgm:presLayoutVars>
          <dgm:chPref val="3"/>
        </dgm:presLayoutVars>
      </dgm:prSet>
      <dgm:spPr/>
    </dgm:pt>
    <dgm:pt modelId="{CA87941A-5DDE-455C-8A84-6BE768C78F2B}" type="pres">
      <dgm:prSet presAssocID="{D4DA6D68-D5C7-4188-B704-A8FB91795151}" presName="hierChild2" presStyleCnt="0"/>
      <dgm:spPr/>
    </dgm:pt>
    <dgm:pt modelId="{93CB40F1-61C8-480D-A9C8-26EEFBEFA4C5}" type="pres">
      <dgm:prSet presAssocID="{700CA7D0-3B0A-4A1C-9B47-60EAACA88691}" presName="hierRoot1" presStyleCnt="0"/>
      <dgm:spPr/>
    </dgm:pt>
    <dgm:pt modelId="{869D3C13-9EA5-4497-8DDE-2313E75AB072}" type="pres">
      <dgm:prSet presAssocID="{700CA7D0-3B0A-4A1C-9B47-60EAACA88691}" presName="composite" presStyleCnt="0"/>
      <dgm:spPr/>
    </dgm:pt>
    <dgm:pt modelId="{99C011D1-A25B-4995-A0C6-5BE8D4E83CDC}" type="pres">
      <dgm:prSet presAssocID="{700CA7D0-3B0A-4A1C-9B47-60EAACA88691}" presName="background" presStyleLbl="node0" presStyleIdx="1" presStyleCnt="2"/>
      <dgm:spPr/>
    </dgm:pt>
    <dgm:pt modelId="{D58D6A05-3AFF-4DF5-9B26-5C76C21B2E7A}" type="pres">
      <dgm:prSet presAssocID="{700CA7D0-3B0A-4A1C-9B47-60EAACA88691}" presName="text" presStyleLbl="fgAcc0" presStyleIdx="1" presStyleCnt="2">
        <dgm:presLayoutVars>
          <dgm:chPref val="3"/>
        </dgm:presLayoutVars>
      </dgm:prSet>
      <dgm:spPr/>
    </dgm:pt>
    <dgm:pt modelId="{BA85EE46-F326-4D21-A8F1-86A641866757}" type="pres">
      <dgm:prSet presAssocID="{700CA7D0-3B0A-4A1C-9B47-60EAACA88691}" presName="hierChild2" presStyleCnt="0"/>
      <dgm:spPr/>
    </dgm:pt>
  </dgm:ptLst>
  <dgm:cxnLst>
    <dgm:cxn modelId="{07C9D809-1569-42B7-AE00-D31F1454DDF4}" srcId="{6339CC9F-006B-4B40-BEE9-5D63C25FDC27}" destId="{D4DA6D68-D5C7-4188-B704-A8FB91795151}" srcOrd="0" destOrd="0" parTransId="{0866816D-5BB5-48E1-AA23-DE6B76F99480}" sibTransId="{EFA473CD-71CF-47FC-8E89-999A74B16F84}"/>
    <dgm:cxn modelId="{ED8817AB-1294-4D14-93F6-1E9B27E8C48D}" type="presOf" srcId="{700CA7D0-3B0A-4A1C-9B47-60EAACA88691}" destId="{D58D6A05-3AFF-4DF5-9B26-5C76C21B2E7A}" srcOrd="0" destOrd="0" presId="urn:microsoft.com/office/officeart/2005/8/layout/hierarchy1"/>
    <dgm:cxn modelId="{B88E7FBA-A91F-4163-8D93-D7F6C96C35EA}" type="presOf" srcId="{6339CC9F-006B-4B40-BEE9-5D63C25FDC27}" destId="{0EEBC23B-36B7-4E37-A9CF-3B4F4BFE2CCF}" srcOrd="0" destOrd="0" presId="urn:microsoft.com/office/officeart/2005/8/layout/hierarchy1"/>
    <dgm:cxn modelId="{B87A52F4-44E1-4BA5-AED3-D0A195E4EECD}" type="presOf" srcId="{D4DA6D68-D5C7-4188-B704-A8FB91795151}" destId="{2CD67723-2EB0-470C-A685-D0D90615DAE0}" srcOrd="0" destOrd="0" presId="urn:microsoft.com/office/officeart/2005/8/layout/hierarchy1"/>
    <dgm:cxn modelId="{646504FC-9D7F-4F50-AD9E-2CC70070DFE4}" srcId="{6339CC9F-006B-4B40-BEE9-5D63C25FDC27}" destId="{700CA7D0-3B0A-4A1C-9B47-60EAACA88691}" srcOrd="1" destOrd="0" parTransId="{D1DD9374-252A-405D-B7AE-12C80E152FB1}" sibTransId="{CD21C2CE-9E79-4204-B1A0-82965A46A91F}"/>
    <dgm:cxn modelId="{0C633BC2-C9E6-45C1-93A6-1FC6AAE36569}" type="presParOf" srcId="{0EEBC23B-36B7-4E37-A9CF-3B4F4BFE2CCF}" destId="{414CBB88-FB72-4AC3-A9BE-ABF8C7E78B62}" srcOrd="0" destOrd="0" presId="urn:microsoft.com/office/officeart/2005/8/layout/hierarchy1"/>
    <dgm:cxn modelId="{C6F1658D-3938-44CB-9E77-A5368A2C9A86}" type="presParOf" srcId="{414CBB88-FB72-4AC3-A9BE-ABF8C7E78B62}" destId="{A38C7EB2-9DB1-4488-9FD9-511B1D630102}" srcOrd="0" destOrd="0" presId="urn:microsoft.com/office/officeart/2005/8/layout/hierarchy1"/>
    <dgm:cxn modelId="{8914331A-778E-4559-B21D-58ABAA60D746}" type="presParOf" srcId="{A38C7EB2-9DB1-4488-9FD9-511B1D630102}" destId="{8A8793C4-491C-4A9C-96A7-68BA4CE8E85F}" srcOrd="0" destOrd="0" presId="urn:microsoft.com/office/officeart/2005/8/layout/hierarchy1"/>
    <dgm:cxn modelId="{C3A43A89-6F70-460F-A771-44CAE52463DD}" type="presParOf" srcId="{A38C7EB2-9DB1-4488-9FD9-511B1D630102}" destId="{2CD67723-2EB0-470C-A685-D0D90615DAE0}" srcOrd="1" destOrd="0" presId="urn:microsoft.com/office/officeart/2005/8/layout/hierarchy1"/>
    <dgm:cxn modelId="{5BC52A3E-8FA3-42C0-A40A-8B6945164970}" type="presParOf" srcId="{414CBB88-FB72-4AC3-A9BE-ABF8C7E78B62}" destId="{CA87941A-5DDE-455C-8A84-6BE768C78F2B}" srcOrd="1" destOrd="0" presId="urn:microsoft.com/office/officeart/2005/8/layout/hierarchy1"/>
    <dgm:cxn modelId="{2D6D6D75-26D3-48A9-B7C0-3F22A5E2EEF2}" type="presParOf" srcId="{0EEBC23B-36B7-4E37-A9CF-3B4F4BFE2CCF}" destId="{93CB40F1-61C8-480D-A9C8-26EEFBEFA4C5}" srcOrd="1" destOrd="0" presId="urn:microsoft.com/office/officeart/2005/8/layout/hierarchy1"/>
    <dgm:cxn modelId="{2E3B192C-D161-4EC0-A937-680340271395}" type="presParOf" srcId="{93CB40F1-61C8-480D-A9C8-26EEFBEFA4C5}" destId="{869D3C13-9EA5-4497-8DDE-2313E75AB072}" srcOrd="0" destOrd="0" presId="urn:microsoft.com/office/officeart/2005/8/layout/hierarchy1"/>
    <dgm:cxn modelId="{F983704D-B28E-4646-961C-CD349665844A}" type="presParOf" srcId="{869D3C13-9EA5-4497-8DDE-2313E75AB072}" destId="{99C011D1-A25B-4995-A0C6-5BE8D4E83CDC}" srcOrd="0" destOrd="0" presId="urn:microsoft.com/office/officeart/2005/8/layout/hierarchy1"/>
    <dgm:cxn modelId="{1CE0CE7A-1B87-4848-B287-15FF1E277609}" type="presParOf" srcId="{869D3C13-9EA5-4497-8DDE-2313E75AB072}" destId="{D58D6A05-3AFF-4DF5-9B26-5C76C21B2E7A}" srcOrd="1" destOrd="0" presId="urn:microsoft.com/office/officeart/2005/8/layout/hierarchy1"/>
    <dgm:cxn modelId="{65C54CE7-02EE-4A67-9307-F1A927DB268C}" type="presParOf" srcId="{93CB40F1-61C8-480D-A9C8-26EEFBEFA4C5}" destId="{BA85EE46-F326-4D21-A8F1-86A64186675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793C4-491C-4A9C-96A7-68BA4CE8E85F}">
      <dsp:nvSpPr>
        <dsp:cNvPr id="0" name=""/>
        <dsp:cNvSpPr/>
      </dsp:nvSpPr>
      <dsp:spPr>
        <a:xfrm>
          <a:off x="1327" y="25716"/>
          <a:ext cx="4658401" cy="2958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2CD67723-2EB0-470C-A685-D0D90615DAE0}">
      <dsp:nvSpPr>
        <dsp:cNvPr id="0" name=""/>
        <dsp:cNvSpPr/>
      </dsp:nvSpPr>
      <dsp:spPr>
        <a:xfrm>
          <a:off x="518927" y="517436"/>
          <a:ext cx="4658401" cy="2958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a:latin typeface="+mn-lt"/>
              <a:ea typeface="+mn-ea"/>
              <a:cs typeface="+mn-cs"/>
            </a:rPr>
            <a:t>“Prevention can ultimately only be successful when those at risk of illness, crime or crisis take the necessary steps to prevent it themselves with the supportive influence of communities and networks around them. </a:t>
          </a:r>
        </a:p>
      </dsp:txBody>
      <dsp:txXfrm>
        <a:off x="605566" y="604075"/>
        <a:ext cx="4485123" cy="2784806"/>
      </dsp:txXfrm>
    </dsp:sp>
    <dsp:sp modelId="{99C011D1-A25B-4995-A0C6-5BE8D4E83CDC}">
      <dsp:nvSpPr>
        <dsp:cNvPr id="0" name=""/>
        <dsp:cNvSpPr/>
      </dsp:nvSpPr>
      <dsp:spPr>
        <a:xfrm>
          <a:off x="5694929" y="25716"/>
          <a:ext cx="4658401" cy="295808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58D6A05-3AFF-4DF5-9B26-5C76C21B2E7A}">
      <dsp:nvSpPr>
        <dsp:cNvPr id="0" name=""/>
        <dsp:cNvSpPr/>
      </dsp:nvSpPr>
      <dsp:spPr>
        <a:xfrm>
          <a:off x="6212529" y="517436"/>
          <a:ext cx="4658401" cy="295808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GB" sz="2600" b="1" kern="1200">
              <a:latin typeface="+mn-lt"/>
              <a:ea typeface="+mn-ea"/>
              <a:cs typeface="+mn-cs"/>
            </a:rPr>
            <a:t>This cannot be done when power and resources are locked up in the institutions of public services overwhelmingly concerned with acute response rather than prevention.”</a:t>
          </a:r>
        </a:p>
      </dsp:txBody>
      <dsp:txXfrm>
        <a:off x="6299168" y="604075"/>
        <a:ext cx="4485123" cy="278480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CA632989-1843-44D2-A0B6-EF3EF76D1E0D}" type="datetimeFigureOut">
              <a:rPr lang="en-GB" smtClean="0"/>
              <a:t>26/08/2022</a:t>
            </a:fld>
            <a:endParaRPr lang="en-GB"/>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9210EDCF-CA3C-492B-8D38-AD9455DA700B}" type="slidenum">
              <a:rPr lang="en-GB" smtClean="0"/>
              <a:t>‹#›</a:t>
            </a:fld>
            <a:endParaRPr lang="en-GB"/>
          </a:p>
        </p:txBody>
      </p:sp>
    </p:spTree>
    <p:extLst>
      <p:ext uri="{BB962C8B-B14F-4D97-AF65-F5344CB8AC3E}">
        <p14:creationId xmlns:p14="http://schemas.microsoft.com/office/powerpoint/2010/main" val="2453136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32989-1843-44D2-A0B6-EF3EF76D1E0D}" type="datetimeFigureOut">
              <a:rPr lang="en-GB" smtClean="0"/>
              <a:t>26/08/2022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0EDCF-CA3C-492B-8D38-AD9455DA700B}" type="slidenum">
              <a:rPr lang="en-GB" smtClean="0"/>
              <a:t>‹#›</a:t>
            </a:fld>
            <a:endParaRPr lang="en-GB"/>
          </a:p>
        </p:txBody>
      </p:sp>
    </p:spTree>
    <p:extLst>
      <p:ext uri="{BB962C8B-B14F-4D97-AF65-F5344CB8AC3E}">
        <p14:creationId xmlns:p14="http://schemas.microsoft.com/office/powerpoint/2010/main" val="3069986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32989-1843-44D2-A0B6-EF3EF76D1E0D}" type="datetimeFigureOut">
              <a:rPr lang="en-GB" smtClean="0"/>
              <a:t>26/08/2022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0EDCF-CA3C-492B-8D38-AD9455DA700B}" type="slidenum">
              <a:rPr lang="en-GB" smtClean="0"/>
              <a:t>‹#›</a:t>
            </a:fld>
            <a:endParaRPr lang="en-GB"/>
          </a:p>
        </p:txBody>
      </p:sp>
    </p:spTree>
    <p:extLst>
      <p:ext uri="{BB962C8B-B14F-4D97-AF65-F5344CB8AC3E}">
        <p14:creationId xmlns:p14="http://schemas.microsoft.com/office/powerpoint/2010/main" val="10382034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526077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632989-1843-44D2-A0B6-EF3EF76D1E0D}" type="datetimeFigureOut">
              <a:rPr lang="en-GB" smtClean="0"/>
              <a:t>26/08/2022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0EDCF-CA3C-492B-8D38-AD9455DA700B}" type="slidenum">
              <a:rPr lang="en-GB" smtClean="0"/>
              <a:t>‹#›</a:t>
            </a:fld>
            <a:endParaRPr lang="en-GB"/>
          </a:p>
        </p:txBody>
      </p:sp>
    </p:spTree>
    <p:extLst>
      <p:ext uri="{BB962C8B-B14F-4D97-AF65-F5344CB8AC3E}">
        <p14:creationId xmlns:p14="http://schemas.microsoft.com/office/powerpoint/2010/main" val="2778330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632989-1843-44D2-A0B6-EF3EF76D1E0D}" type="datetimeFigureOut">
              <a:rPr lang="en-GB" smtClean="0"/>
              <a:t>26/08/2022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10EDCF-CA3C-492B-8D38-AD9455DA700B}" type="slidenum">
              <a:rPr lang="en-GB" smtClean="0"/>
              <a:t>‹#›</a:t>
            </a:fld>
            <a:endParaRPr lang="en-GB"/>
          </a:p>
        </p:txBody>
      </p:sp>
    </p:spTree>
    <p:extLst>
      <p:ext uri="{BB962C8B-B14F-4D97-AF65-F5344CB8AC3E}">
        <p14:creationId xmlns:p14="http://schemas.microsoft.com/office/powerpoint/2010/main" val="3185711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632989-1843-44D2-A0B6-EF3EF76D1E0D}" type="datetimeFigureOut">
              <a:rPr lang="en-GB" smtClean="0"/>
              <a:t>26/08/2022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10EDCF-CA3C-492B-8D38-AD9455DA700B}" type="slidenum">
              <a:rPr lang="en-GB" smtClean="0"/>
              <a:t>‹#›</a:t>
            </a:fld>
            <a:endParaRPr lang="en-GB"/>
          </a:p>
        </p:txBody>
      </p:sp>
    </p:spTree>
    <p:extLst>
      <p:ext uri="{BB962C8B-B14F-4D97-AF65-F5344CB8AC3E}">
        <p14:creationId xmlns:p14="http://schemas.microsoft.com/office/powerpoint/2010/main" val="10523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632989-1843-44D2-A0B6-EF3EF76D1E0D}" type="datetimeFigureOut">
              <a:rPr lang="en-GB" smtClean="0"/>
              <a:t>26/08/2022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10EDCF-CA3C-492B-8D38-AD9455DA700B}" type="slidenum">
              <a:rPr lang="en-GB" smtClean="0"/>
              <a:t>‹#›</a:t>
            </a:fld>
            <a:endParaRPr lang="en-GB"/>
          </a:p>
        </p:txBody>
      </p:sp>
    </p:spTree>
    <p:extLst>
      <p:ext uri="{BB962C8B-B14F-4D97-AF65-F5344CB8AC3E}">
        <p14:creationId xmlns:p14="http://schemas.microsoft.com/office/powerpoint/2010/main" val="236058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632989-1843-44D2-A0B6-EF3EF76D1E0D}" type="datetimeFigureOut">
              <a:rPr lang="en-GB" smtClean="0"/>
              <a:t>26/08/2022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10EDCF-CA3C-492B-8D38-AD9455DA700B}" type="slidenum">
              <a:rPr lang="en-GB" smtClean="0"/>
              <a:t>‹#›</a:t>
            </a:fld>
            <a:endParaRPr lang="en-GB"/>
          </a:p>
        </p:txBody>
      </p:sp>
    </p:spTree>
    <p:extLst>
      <p:ext uri="{BB962C8B-B14F-4D97-AF65-F5344CB8AC3E}">
        <p14:creationId xmlns:p14="http://schemas.microsoft.com/office/powerpoint/2010/main" val="258998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632989-1843-44D2-A0B6-EF3EF76D1E0D}" type="datetimeFigureOut">
              <a:rPr lang="en-GB" smtClean="0"/>
              <a:t>26/08/2022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10EDCF-CA3C-492B-8D38-AD9455DA700B}" type="slidenum">
              <a:rPr lang="en-GB" smtClean="0"/>
              <a:t>‹#›</a:t>
            </a:fld>
            <a:endParaRPr lang="en-GB"/>
          </a:p>
        </p:txBody>
      </p:sp>
    </p:spTree>
    <p:extLst>
      <p:ext uri="{BB962C8B-B14F-4D97-AF65-F5344CB8AC3E}">
        <p14:creationId xmlns:p14="http://schemas.microsoft.com/office/powerpoint/2010/main" val="3728124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CA632989-1843-44D2-A0B6-EF3EF76D1E0D}" type="datetimeFigureOut">
              <a:rPr lang="en-GB" smtClean="0"/>
              <a:t>26/08/2022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9210EDCF-CA3C-492B-8D38-AD9455DA700B}" type="slidenum">
              <a:rPr lang="en-GB" smtClean="0"/>
              <a:t>‹#›</a:t>
            </a:fld>
            <a:endParaRPr lang="en-GB"/>
          </a:p>
        </p:txBody>
      </p:sp>
    </p:spTree>
    <p:extLst>
      <p:ext uri="{BB962C8B-B14F-4D97-AF65-F5344CB8AC3E}">
        <p14:creationId xmlns:p14="http://schemas.microsoft.com/office/powerpoint/2010/main" val="283406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40000"/>
              <a:lumOff val="6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CA632989-1843-44D2-A0B6-EF3EF76D1E0D}" type="datetimeFigureOut">
              <a:rPr lang="en-GB" smtClean="0"/>
              <a:t>26/08/2022</a:t>
            </a:fld>
            <a:endParaRPr lang="en-GB"/>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GB"/>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9210EDCF-CA3C-492B-8D38-AD9455DA700B}" type="slidenum">
              <a:rPr lang="en-GB" smtClean="0"/>
              <a:t>‹#›</a:t>
            </a:fld>
            <a:endParaRPr lang="en-GB"/>
          </a:p>
        </p:txBody>
      </p:sp>
    </p:spTree>
    <p:extLst>
      <p:ext uri="{BB962C8B-B14F-4D97-AF65-F5344CB8AC3E}">
        <p14:creationId xmlns:p14="http://schemas.microsoft.com/office/powerpoint/2010/main" val="24492466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846CE7D5-CF57-46EF-B807-FDD0502418D4}" type="datetimeFigureOut">
              <a:rPr lang="en-GB" smtClean="0"/>
              <a:t>26/08/2022</a:t>
            </a:fld>
            <a:endParaRPr lang="en-GB"/>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GB"/>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3967773767"/>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43B51395-ABF6-4D16-83E3-50FAB3C22E01}"/>
              </a:ext>
            </a:extLst>
          </p:cNvPr>
          <p:cNvSpPr>
            <a:spLocks noChangeArrowheads="1"/>
          </p:cNvSpPr>
          <p:nvPr/>
        </p:nvSpPr>
        <p:spPr bwMode="auto">
          <a:xfrm>
            <a:off x="4465638" y="3665538"/>
            <a:ext cx="21971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pic>
        <p:nvPicPr>
          <p:cNvPr id="2081" name="Picture 33">
            <a:extLst>
              <a:ext uri="{FF2B5EF4-FFF2-40B4-BE49-F238E27FC236}">
                <a16:creationId xmlns:a16="http://schemas.microsoft.com/office/drawing/2014/main" id="{F2D7729D-615B-47D2-83CE-C0DA42D7C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789" y="1428979"/>
            <a:ext cx="3038475" cy="12096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3F8D99F-0690-43C1-A279-9ADD95CE0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133" y="826295"/>
            <a:ext cx="2200275" cy="2667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
            <a:extLst>
              <a:ext uri="{FF2B5EF4-FFF2-40B4-BE49-F238E27FC236}">
                <a16:creationId xmlns:a16="http://schemas.microsoft.com/office/drawing/2014/main" id="{C4EE4863-EC7A-4E44-930E-7BD3B1856341}"/>
              </a:ext>
            </a:extLst>
          </p:cNvPr>
          <p:cNvGrpSpPr>
            <a:grpSpLocks/>
          </p:cNvGrpSpPr>
          <p:nvPr/>
        </p:nvGrpSpPr>
        <p:grpSpPr bwMode="auto">
          <a:xfrm>
            <a:off x="0" y="6275387"/>
            <a:ext cx="3128963" cy="582613"/>
            <a:chOff x="0" y="-250"/>
            <a:chExt cx="4928" cy="917"/>
          </a:xfrm>
        </p:grpSpPr>
        <p:sp>
          <p:nvSpPr>
            <p:cNvPr id="4" name="Freeform 11">
              <a:extLst>
                <a:ext uri="{FF2B5EF4-FFF2-40B4-BE49-F238E27FC236}">
                  <a16:creationId xmlns:a16="http://schemas.microsoft.com/office/drawing/2014/main" id="{9E35902F-03DC-454B-8D4B-6F6304B5D2EF}"/>
                </a:ext>
              </a:extLst>
            </p:cNvPr>
            <p:cNvSpPr>
              <a:spLocks/>
            </p:cNvSpPr>
            <p:nvPr/>
          </p:nvSpPr>
          <p:spPr bwMode="auto">
            <a:xfrm>
              <a:off x="3487" y="-198"/>
              <a:ext cx="1440" cy="864"/>
            </a:xfrm>
            <a:custGeom>
              <a:avLst/>
              <a:gdLst>
                <a:gd name="T0" fmla="*/ 1439 w 1440"/>
                <a:gd name="T1" fmla="*/ 0 h 864"/>
                <a:gd name="T2" fmla="*/ 0 w 1440"/>
                <a:gd name="T3" fmla="*/ 0 h 864"/>
                <a:gd name="T4" fmla="*/ 0 w 1440"/>
                <a:gd name="T5" fmla="*/ 864 h 864"/>
                <a:gd name="T6" fmla="*/ 1439 w 1440"/>
                <a:gd name="T7" fmla="*/ 864 h 864"/>
                <a:gd name="T8" fmla="*/ 1439 w 1440"/>
                <a:gd name="T9" fmla="*/ 0 h 864"/>
              </a:gdLst>
              <a:ahLst/>
              <a:cxnLst>
                <a:cxn ang="0">
                  <a:pos x="T0" y="T1"/>
                </a:cxn>
                <a:cxn ang="0">
                  <a:pos x="T2" y="T3"/>
                </a:cxn>
                <a:cxn ang="0">
                  <a:pos x="T4" y="T5"/>
                </a:cxn>
                <a:cxn ang="0">
                  <a:pos x="T6" y="T7"/>
                </a:cxn>
                <a:cxn ang="0">
                  <a:pos x="T8" y="T9"/>
                </a:cxn>
              </a:cxnLst>
              <a:rect l="0" t="0" r="r" b="b"/>
              <a:pathLst>
                <a:path w="1440" h="864">
                  <a:moveTo>
                    <a:pt x="1439" y="0"/>
                  </a:moveTo>
                  <a:lnTo>
                    <a:pt x="0" y="0"/>
                  </a:lnTo>
                  <a:lnTo>
                    <a:pt x="0" y="864"/>
                  </a:lnTo>
                  <a:lnTo>
                    <a:pt x="1439" y="864"/>
                  </a:lnTo>
                  <a:lnTo>
                    <a:pt x="1439" y="0"/>
                  </a:lnTo>
                  <a:close/>
                </a:path>
              </a:pathLst>
            </a:custGeom>
            <a:solidFill>
              <a:srgbClr val="000000">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5" name="Freeform 10">
              <a:extLst>
                <a:ext uri="{FF2B5EF4-FFF2-40B4-BE49-F238E27FC236}">
                  <a16:creationId xmlns:a16="http://schemas.microsoft.com/office/drawing/2014/main" id="{278C11BC-09B2-48F4-AF4C-0F5F48634E73}"/>
                </a:ext>
              </a:extLst>
            </p:cNvPr>
            <p:cNvSpPr>
              <a:spLocks/>
            </p:cNvSpPr>
            <p:nvPr/>
          </p:nvSpPr>
          <p:spPr bwMode="auto">
            <a:xfrm>
              <a:off x="3453" y="-232"/>
              <a:ext cx="1176" cy="898"/>
            </a:xfrm>
            <a:custGeom>
              <a:avLst/>
              <a:gdLst>
                <a:gd name="T0" fmla="*/ 756 w 1176"/>
                <a:gd name="T1" fmla="*/ 0 h 898"/>
                <a:gd name="T2" fmla="*/ 0 w 1176"/>
                <a:gd name="T3" fmla="*/ 352 h 898"/>
                <a:gd name="T4" fmla="*/ 254 w 1176"/>
                <a:gd name="T5" fmla="*/ 898 h 898"/>
                <a:gd name="T6" fmla="*/ 1175 w 1176"/>
                <a:gd name="T7" fmla="*/ 898 h 898"/>
                <a:gd name="T8" fmla="*/ 756 w 1176"/>
                <a:gd name="T9" fmla="*/ 0 h 898"/>
              </a:gdLst>
              <a:ahLst/>
              <a:cxnLst>
                <a:cxn ang="0">
                  <a:pos x="T0" y="T1"/>
                </a:cxn>
                <a:cxn ang="0">
                  <a:pos x="T2" y="T3"/>
                </a:cxn>
                <a:cxn ang="0">
                  <a:pos x="T4" y="T5"/>
                </a:cxn>
                <a:cxn ang="0">
                  <a:pos x="T6" y="T7"/>
                </a:cxn>
                <a:cxn ang="0">
                  <a:pos x="T8" y="T9"/>
                </a:cxn>
              </a:cxnLst>
              <a:rect l="0" t="0" r="r" b="b"/>
              <a:pathLst>
                <a:path w="1176" h="898">
                  <a:moveTo>
                    <a:pt x="756" y="0"/>
                  </a:moveTo>
                  <a:lnTo>
                    <a:pt x="0" y="352"/>
                  </a:lnTo>
                  <a:lnTo>
                    <a:pt x="254" y="898"/>
                  </a:lnTo>
                  <a:lnTo>
                    <a:pt x="1175" y="898"/>
                  </a:lnTo>
                  <a:lnTo>
                    <a:pt x="756" y="0"/>
                  </a:lnTo>
                  <a:close/>
                </a:path>
              </a:pathLst>
            </a:custGeom>
            <a:solidFill>
              <a:srgbClr val="004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6" name="Freeform 9">
              <a:extLst>
                <a:ext uri="{FF2B5EF4-FFF2-40B4-BE49-F238E27FC236}">
                  <a16:creationId xmlns:a16="http://schemas.microsoft.com/office/drawing/2014/main" id="{028D8F73-6513-4F07-BC0F-66AC3122D923}"/>
                </a:ext>
              </a:extLst>
            </p:cNvPr>
            <p:cNvSpPr>
              <a:spLocks/>
            </p:cNvSpPr>
            <p:nvPr/>
          </p:nvSpPr>
          <p:spPr bwMode="auto">
            <a:xfrm>
              <a:off x="2550" y="-216"/>
              <a:ext cx="1440" cy="883"/>
            </a:xfrm>
            <a:custGeom>
              <a:avLst/>
              <a:gdLst>
                <a:gd name="T0" fmla="*/ 0 w 1440"/>
                <a:gd name="T1" fmla="*/ 883 h 883"/>
                <a:gd name="T2" fmla="*/ 0 w 1440"/>
                <a:gd name="T3" fmla="*/ 0 h 883"/>
                <a:gd name="T4" fmla="*/ 0 w 1440"/>
                <a:gd name="T5" fmla="*/ 0 h 883"/>
                <a:gd name="T6" fmla="*/ 1439 w 1440"/>
                <a:gd name="T7" fmla="*/ 0 h 883"/>
                <a:gd name="T8" fmla="*/ 1439 w 1440"/>
                <a:gd name="T9" fmla="*/ 883 h 883"/>
                <a:gd name="T10" fmla="*/ 1439 w 1440"/>
                <a:gd name="T11" fmla="*/ 883 h 883"/>
                <a:gd name="T12" fmla="*/ 0 w 1440"/>
                <a:gd name="T13" fmla="*/ 883 h 883"/>
              </a:gdLst>
              <a:ahLst/>
              <a:cxnLst>
                <a:cxn ang="0">
                  <a:pos x="T0" y="T1"/>
                </a:cxn>
                <a:cxn ang="0">
                  <a:pos x="T2" y="T3"/>
                </a:cxn>
                <a:cxn ang="0">
                  <a:pos x="T4" y="T5"/>
                </a:cxn>
                <a:cxn ang="0">
                  <a:pos x="T6" y="T7"/>
                </a:cxn>
                <a:cxn ang="0">
                  <a:pos x="T8" y="T9"/>
                </a:cxn>
                <a:cxn ang="0">
                  <a:pos x="T10" y="T11"/>
                </a:cxn>
                <a:cxn ang="0">
                  <a:pos x="T12" y="T13"/>
                </a:cxn>
              </a:cxnLst>
              <a:rect l="0" t="0" r="r" b="b"/>
              <a:pathLst>
                <a:path w="1440" h="883">
                  <a:moveTo>
                    <a:pt x="0" y="883"/>
                  </a:moveTo>
                  <a:lnTo>
                    <a:pt x="0" y="0"/>
                  </a:lnTo>
                  <a:lnTo>
                    <a:pt x="1439" y="0"/>
                  </a:lnTo>
                  <a:lnTo>
                    <a:pt x="1439" y="883"/>
                  </a:lnTo>
                  <a:lnTo>
                    <a:pt x="0" y="883"/>
                  </a:lnTo>
                  <a:close/>
                </a:path>
              </a:pathLst>
            </a:custGeom>
            <a:solidFill>
              <a:srgbClr val="000000">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7" name="Freeform 8">
              <a:extLst>
                <a:ext uri="{FF2B5EF4-FFF2-40B4-BE49-F238E27FC236}">
                  <a16:creationId xmlns:a16="http://schemas.microsoft.com/office/drawing/2014/main" id="{07DA3045-28B4-427C-B08D-B3318E254670}"/>
                </a:ext>
              </a:extLst>
            </p:cNvPr>
            <p:cNvSpPr>
              <a:spLocks/>
            </p:cNvSpPr>
            <p:nvPr/>
          </p:nvSpPr>
          <p:spPr bwMode="auto">
            <a:xfrm>
              <a:off x="2516" y="-250"/>
              <a:ext cx="1185" cy="917"/>
            </a:xfrm>
            <a:custGeom>
              <a:avLst/>
              <a:gdLst>
                <a:gd name="T0" fmla="*/ 756 w 1185"/>
                <a:gd name="T1" fmla="*/ 0 h 917"/>
                <a:gd name="T2" fmla="*/ 0 w 1185"/>
                <a:gd name="T3" fmla="*/ 352 h 917"/>
                <a:gd name="T4" fmla="*/ 263 w 1185"/>
                <a:gd name="T5" fmla="*/ 917 h 917"/>
                <a:gd name="T6" fmla="*/ 1184 w 1185"/>
                <a:gd name="T7" fmla="*/ 917 h 917"/>
                <a:gd name="T8" fmla="*/ 756 w 1185"/>
                <a:gd name="T9" fmla="*/ 0 h 917"/>
              </a:gdLst>
              <a:ahLst/>
              <a:cxnLst>
                <a:cxn ang="0">
                  <a:pos x="T0" y="T1"/>
                </a:cxn>
                <a:cxn ang="0">
                  <a:pos x="T2" y="T3"/>
                </a:cxn>
                <a:cxn ang="0">
                  <a:pos x="T4" y="T5"/>
                </a:cxn>
                <a:cxn ang="0">
                  <a:pos x="T6" y="T7"/>
                </a:cxn>
                <a:cxn ang="0">
                  <a:pos x="T8" y="T9"/>
                </a:cxn>
              </a:cxnLst>
              <a:rect l="0" t="0" r="r" b="b"/>
              <a:pathLst>
                <a:path w="1185" h="917">
                  <a:moveTo>
                    <a:pt x="756" y="0"/>
                  </a:moveTo>
                  <a:lnTo>
                    <a:pt x="0" y="352"/>
                  </a:lnTo>
                  <a:lnTo>
                    <a:pt x="263" y="917"/>
                  </a:lnTo>
                  <a:lnTo>
                    <a:pt x="1184" y="917"/>
                  </a:lnTo>
                  <a:lnTo>
                    <a:pt x="756" y="0"/>
                  </a:lnTo>
                  <a:close/>
                </a:path>
              </a:pathLst>
            </a:custGeom>
            <a:solidFill>
              <a:srgbClr val="0096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8" name="Freeform 7">
              <a:extLst>
                <a:ext uri="{FF2B5EF4-FFF2-40B4-BE49-F238E27FC236}">
                  <a16:creationId xmlns:a16="http://schemas.microsoft.com/office/drawing/2014/main" id="{4C3141D2-6F57-464A-B31A-44067A0EE2D8}"/>
                </a:ext>
              </a:extLst>
            </p:cNvPr>
            <p:cNvSpPr>
              <a:spLocks/>
            </p:cNvSpPr>
            <p:nvPr/>
          </p:nvSpPr>
          <p:spPr bwMode="auto">
            <a:xfrm>
              <a:off x="1632" y="-198"/>
              <a:ext cx="1440" cy="864"/>
            </a:xfrm>
            <a:custGeom>
              <a:avLst/>
              <a:gdLst>
                <a:gd name="T0" fmla="*/ 1439 w 1440"/>
                <a:gd name="T1" fmla="*/ 0 h 864"/>
                <a:gd name="T2" fmla="*/ 0 w 1440"/>
                <a:gd name="T3" fmla="*/ 0 h 864"/>
                <a:gd name="T4" fmla="*/ 0 w 1440"/>
                <a:gd name="T5" fmla="*/ 864 h 864"/>
                <a:gd name="T6" fmla="*/ 1439 w 1440"/>
                <a:gd name="T7" fmla="*/ 864 h 864"/>
                <a:gd name="T8" fmla="*/ 1439 w 1440"/>
                <a:gd name="T9" fmla="*/ 0 h 864"/>
              </a:gdLst>
              <a:ahLst/>
              <a:cxnLst>
                <a:cxn ang="0">
                  <a:pos x="T0" y="T1"/>
                </a:cxn>
                <a:cxn ang="0">
                  <a:pos x="T2" y="T3"/>
                </a:cxn>
                <a:cxn ang="0">
                  <a:pos x="T4" y="T5"/>
                </a:cxn>
                <a:cxn ang="0">
                  <a:pos x="T6" y="T7"/>
                </a:cxn>
                <a:cxn ang="0">
                  <a:pos x="T8" y="T9"/>
                </a:cxn>
              </a:cxnLst>
              <a:rect l="0" t="0" r="r" b="b"/>
              <a:pathLst>
                <a:path w="1440" h="864">
                  <a:moveTo>
                    <a:pt x="1439" y="0"/>
                  </a:moveTo>
                  <a:lnTo>
                    <a:pt x="0" y="0"/>
                  </a:lnTo>
                  <a:lnTo>
                    <a:pt x="0" y="864"/>
                  </a:lnTo>
                  <a:lnTo>
                    <a:pt x="1439" y="864"/>
                  </a:lnTo>
                  <a:lnTo>
                    <a:pt x="1439" y="0"/>
                  </a:lnTo>
                  <a:close/>
                </a:path>
              </a:pathLst>
            </a:custGeom>
            <a:solidFill>
              <a:srgbClr val="000000">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9" name="Freeform 6">
              <a:extLst>
                <a:ext uri="{FF2B5EF4-FFF2-40B4-BE49-F238E27FC236}">
                  <a16:creationId xmlns:a16="http://schemas.microsoft.com/office/drawing/2014/main" id="{8A61004C-61C6-4F94-BD8B-14828225C30A}"/>
                </a:ext>
              </a:extLst>
            </p:cNvPr>
            <p:cNvSpPr>
              <a:spLocks/>
            </p:cNvSpPr>
            <p:nvPr/>
          </p:nvSpPr>
          <p:spPr bwMode="auto">
            <a:xfrm>
              <a:off x="1598" y="-232"/>
              <a:ext cx="1176" cy="898"/>
            </a:xfrm>
            <a:custGeom>
              <a:avLst/>
              <a:gdLst>
                <a:gd name="T0" fmla="*/ 756 w 1176"/>
                <a:gd name="T1" fmla="*/ 0 h 898"/>
                <a:gd name="T2" fmla="*/ 0 w 1176"/>
                <a:gd name="T3" fmla="*/ 352 h 898"/>
                <a:gd name="T4" fmla="*/ 254 w 1176"/>
                <a:gd name="T5" fmla="*/ 898 h 898"/>
                <a:gd name="T6" fmla="*/ 1175 w 1176"/>
                <a:gd name="T7" fmla="*/ 898 h 898"/>
                <a:gd name="T8" fmla="*/ 756 w 1176"/>
                <a:gd name="T9" fmla="*/ 0 h 898"/>
              </a:gdLst>
              <a:ahLst/>
              <a:cxnLst>
                <a:cxn ang="0">
                  <a:pos x="T0" y="T1"/>
                </a:cxn>
                <a:cxn ang="0">
                  <a:pos x="T2" y="T3"/>
                </a:cxn>
                <a:cxn ang="0">
                  <a:pos x="T4" y="T5"/>
                </a:cxn>
                <a:cxn ang="0">
                  <a:pos x="T6" y="T7"/>
                </a:cxn>
                <a:cxn ang="0">
                  <a:pos x="T8" y="T9"/>
                </a:cxn>
              </a:cxnLst>
              <a:rect l="0" t="0" r="r" b="b"/>
              <a:pathLst>
                <a:path w="1176" h="898">
                  <a:moveTo>
                    <a:pt x="756" y="0"/>
                  </a:moveTo>
                  <a:lnTo>
                    <a:pt x="0" y="352"/>
                  </a:lnTo>
                  <a:lnTo>
                    <a:pt x="254" y="898"/>
                  </a:lnTo>
                  <a:lnTo>
                    <a:pt x="1175" y="898"/>
                  </a:lnTo>
                  <a:lnTo>
                    <a:pt x="756" y="0"/>
                  </a:lnTo>
                  <a:close/>
                </a:path>
              </a:pathLst>
            </a:custGeom>
            <a:solidFill>
              <a:srgbClr val="5FA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0" name="Freeform 5">
              <a:extLst>
                <a:ext uri="{FF2B5EF4-FFF2-40B4-BE49-F238E27FC236}">
                  <a16:creationId xmlns:a16="http://schemas.microsoft.com/office/drawing/2014/main" id="{F42EFACB-86EE-4FA4-A479-DCE779A4D6F4}"/>
                </a:ext>
              </a:extLst>
            </p:cNvPr>
            <p:cNvSpPr>
              <a:spLocks/>
            </p:cNvSpPr>
            <p:nvPr/>
          </p:nvSpPr>
          <p:spPr bwMode="auto">
            <a:xfrm>
              <a:off x="704" y="-216"/>
              <a:ext cx="1440" cy="883"/>
            </a:xfrm>
            <a:custGeom>
              <a:avLst/>
              <a:gdLst>
                <a:gd name="T0" fmla="*/ 0 w 1440"/>
                <a:gd name="T1" fmla="*/ 0 h 883"/>
                <a:gd name="T2" fmla="*/ 1439 w 1440"/>
                <a:gd name="T3" fmla="*/ 0 h 883"/>
                <a:gd name="T4" fmla="*/ 1439 w 1440"/>
                <a:gd name="T5" fmla="*/ 0 h 883"/>
                <a:gd name="T6" fmla="*/ 1439 w 1440"/>
                <a:gd name="T7" fmla="*/ 883 h 883"/>
                <a:gd name="T8" fmla="*/ 0 w 1440"/>
                <a:gd name="T9" fmla="*/ 883 h 883"/>
                <a:gd name="T10" fmla="*/ 0 w 1440"/>
                <a:gd name="T11" fmla="*/ 883 h 883"/>
                <a:gd name="T12" fmla="*/ 0 w 1440"/>
                <a:gd name="T13" fmla="*/ 0 h 883"/>
              </a:gdLst>
              <a:ahLst/>
              <a:cxnLst>
                <a:cxn ang="0">
                  <a:pos x="T0" y="T1"/>
                </a:cxn>
                <a:cxn ang="0">
                  <a:pos x="T2" y="T3"/>
                </a:cxn>
                <a:cxn ang="0">
                  <a:pos x="T4" y="T5"/>
                </a:cxn>
                <a:cxn ang="0">
                  <a:pos x="T6" y="T7"/>
                </a:cxn>
                <a:cxn ang="0">
                  <a:pos x="T8" y="T9"/>
                </a:cxn>
                <a:cxn ang="0">
                  <a:pos x="T10" y="T11"/>
                </a:cxn>
                <a:cxn ang="0">
                  <a:pos x="T12" y="T13"/>
                </a:cxn>
              </a:cxnLst>
              <a:rect l="0" t="0" r="r" b="b"/>
              <a:pathLst>
                <a:path w="1440" h="883">
                  <a:moveTo>
                    <a:pt x="0" y="0"/>
                  </a:moveTo>
                  <a:lnTo>
                    <a:pt x="1439" y="0"/>
                  </a:lnTo>
                  <a:lnTo>
                    <a:pt x="1439" y="883"/>
                  </a:lnTo>
                  <a:lnTo>
                    <a:pt x="0" y="883"/>
                  </a:lnTo>
                  <a:lnTo>
                    <a:pt x="0" y="0"/>
                  </a:lnTo>
                  <a:close/>
                </a:path>
              </a:pathLst>
            </a:custGeom>
            <a:solidFill>
              <a:srgbClr val="000000">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1" name="Freeform 4">
              <a:extLst>
                <a:ext uri="{FF2B5EF4-FFF2-40B4-BE49-F238E27FC236}">
                  <a16:creationId xmlns:a16="http://schemas.microsoft.com/office/drawing/2014/main" id="{A9B0B079-6518-4856-BE42-41D3BF4BF4B7}"/>
                </a:ext>
              </a:extLst>
            </p:cNvPr>
            <p:cNvSpPr>
              <a:spLocks/>
            </p:cNvSpPr>
            <p:nvPr/>
          </p:nvSpPr>
          <p:spPr bwMode="auto">
            <a:xfrm>
              <a:off x="670" y="-250"/>
              <a:ext cx="1185" cy="917"/>
            </a:xfrm>
            <a:custGeom>
              <a:avLst/>
              <a:gdLst>
                <a:gd name="T0" fmla="*/ 756 w 1185"/>
                <a:gd name="T1" fmla="*/ 0 h 917"/>
                <a:gd name="T2" fmla="*/ 0 w 1185"/>
                <a:gd name="T3" fmla="*/ 352 h 917"/>
                <a:gd name="T4" fmla="*/ 263 w 1185"/>
                <a:gd name="T5" fmla="*/ 917 h 917"/>
                <a:gd name="T6" fmla="*/ 1184 w 1185"/>
                <a:gd name="T7" fmla="*/ 917 h 917"/>
                <a:gd name="T8" fmla="*/ 756 w 1185"/>
                <a:gd name="T9" fmla="*/ 0 h 917"/>
              </a:gdLst>
              <a:ahLst/>
              <a:cxnLst>
                <a:cxn ang="0">
                  <a:pos x="T0" y="T1"/>
                </a:cxn>
                <a:cxn ang="0">
                  <a:pos x="T2" y="T3"/>
                </a:cxn>
                <a:cxn ang="0">
                  <a:pos x="T4" y="T5"/>
                </a:cxn>
                <a:cxn ang="0">
                  <a:pos x="T6" y="T7"/>
                </a:cxn>
                <a:cxn ang="0">
                  <a:pos x="T8" y="T9"/>
                </a:cxn>
              </a:cxnLst>
              <a:rect l="0" t="0" r="r" b="b"/>
              <a:pathLst>
                <a:path w="1185" h="917">
                  <a:moveTo>
                    <a:pt x="756" y="0"/>
                  </a:moveTo>
                  <a:lnTo>
                    <a:pt x="0" y="352"/>
                  </a:lnTo>
                  <a:lnTo>
                    <a:pt x="263" y="917"/>
                  </a:lnTo>
                  <a:lnTo>
                    <a:pt x="1184" y="917"/>
                  </a:lnTo>
                  <a:lnTo>
                    <a:pt x="756" y="0"/>
                  </a:lnTo>
                  <a:close/>
                </a:path>
              </a:pathLst>
            </a:custGeom>
            <a:solidFill>
              <a:srgbClr val="FCBD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2" name="Freeform 3">
              <a:extLst>
                <a:ext uri="{FF2B5EF4-FFF2-40B4-BE49-F238E27FC236}">
                  <a16:creationId xmlns:a16="http://schemas.microsoft.com/office/drawing/2014/main" id="{A7E33304-99B8-4A47-9A32-4DB677986E83}"/>
                </a:ext>
              </a:extLst>
            </p:cNvPr>
            <p:cNvSpPr>
              <a:spLocks/>
            </p:cNvSpPr>
            <p:nvPr/>
          </p:nvSpPr>
          <p:spPr bwMode="auto">
            <a:xfrm>
              <a:off x="0" y="-206"/>
              <a:ext cx="1306" cy="873"/>
            </a:xfrm>
            <a:custGeom>
              <a:avLst/>
              <a:gdLst>
                <a:gd name="T0" fmla="*/ 0 w 1306"/>
                <a:gd name="T1" fmla="*/ 873 h 873"/>
                <a:gd name="T2" fmla="*/ 0 w 1306"/>
                <a:gd name="T3" fmla="*/ 0 h 873"/>
                <a:gd name="T4" fmla="*/ 0 w 1306"/>
                <a:gd name="T5" fmla="*/ 0 h 873"/>
                <a:gd name="T6" fmla="*/ 1305 w 1306"/>
                <a:gd name="T7" fmla="*/ 0 h 873"/>
                <a:gd name="T8" fmla="*/ 1305 w 1306"/>
                <a:gd name="T9" fmla="*/ 0 h 873"/>
                <a:gd name="T10" fmla="*/ 1305 w 1306"/>
                <a:gd name="T11" fmla="*/ 873 h 873"/>
                <a:gd name="T12" fmla="*/ 0 w 1306"/>
                <a:gd name="T13" fmla="*/ 873 h 873"/>
              </a:gdLst>
              <a:ahLst/>
              <a:cxnLst>
                <a:cxn ang="0">
                  <a:pos x="T0" y="T1"/>
                </a:cxn>
                <a:cxn ang="0">
                  <a:pos x="T2" y="T3"/>
                </a:cxn>
                <a:cxn ang="0">
                  <a:pos x="T4" y="T5"/>
                </a:cxn>
                <a:cxn ang="0">
                  <a:pos x="T6" y="T7"/>
                </a:cxn>
                <a:cxn ang="0">
                  <a:pos x="T8" y="T9"/>
                </a:cxn>
                <a:cxn ang="0">
                  <a:pos x="T10" y="T11"/>
                </a:cxn>
                <a:cxn ang="0">
                  <a:pos x="T12" y="T13"/>
                </a:cxn>
              </a:cxnLst>
              <a:rect l="0" t="0" r="r" b="b"/>
              <a:pathLst>
                <a:path w="1306" h="873">
                  <a:moveTo>
                    <a:pt x="0" y="873"/>
                  </a:moveTo>
                  <a:lnTo>
                    <a:pt x="0" y="0"/>
                  </a:lnTo>
                  <a:lnTo>
                    <a:pt x="1305" y="0"/>
                  </a:lnTo>
                  <a:lnTo>
                    <a:pt x="1305" y="873"/>
                  </a:lnTo>
                  <a:lnTo>
                    <a:pt x="0" y="873"/>
                  </a:lnTo>
                  <a:close/>
                </a:path>
              </a:pathLst>
            </a:custGeom>
            <a:solidFill>
              <a:srgbClr val="000000">
                <a:alpha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3" name="Freeform 2">
              <a:extLst>
                <a:ext uri="{FF2B5EF4-FFF2-40B4-BE49-F238E27FC236}">
                  <a16:creationId xmlns:a16="http://schemas.microsoft.com/office/drawing/2014/main" id="{6FA9A37A-91E9-4D52-B880-04A52775F290}"/>
                </a:ext>
              </a:extLst>
            </p:cNvPr>
            <p:cNvSpPr>
              <a:spLocks/>
            </p:cNvSpPr>
            <p:nvPr/>
          </p:nvSpPr>
          <p:spPr bwMode="auto">
            <a:xfrm>
              <a:off x="0" y="-240"/>
              <a:ext cx="929" cy="907"/>
            </a:xfrm>
            <a:custGeom>
              <a:avLst/>
              <a:gdLst>
                <a:gd name="T0" fmla="*/ 505 w 929"/>
                <a:gd name="T1" fmla="*/ 0 h 907"/>
                <a:gd name="T2" fmla="*/ 0 w 929"/>
                <a:gd name="T3" fmla="*/ 235 h 907"/>
                <a:gd name="T4" fmla="*/ 0 w 929"/>
                <a:gd name="T5" fmla="*/ 907 h 907"/>
                <a:gd name="T6" fmla="*/ 928 w 929"/>
                <a:gd name="T7" fmla="*/ 907 h 907"/>
                <a:gd name="T8" fmla="*/ 505 w 929"/>
                <a:gd name="T9" fmla="*/ 0 h 907"/>
              </a:gdLst>
              <a:ahLst/>
              <a:cxnLst>
                <a:cxn ang="0">
                  <a:pos x="T0" y="T1"/>
                </a:cxn>
                <a:cxn ang="0">
                  <a:pos x="T2" y="T3"/>
                </a:cxn>
                <a:cxn ang="0">
                  <a:pos x="T4" y="T5"/>
                </a:cxn>
                <a:cxn ang="0">
                  <a:pos x="T6" y="T7"/>
                </a:cxn>
                <a:cxn ang="0">
                  <a:pos x="T8" y="T9"/>
                </a:cxn>
              </a:cxnLst>
              <a:rect l="0" t="0" r="r" b="b"/>
              <a:pathLst>
                <a:path w="929" h="907">
                  <a:moveTo>
                    <a:pt x="505" y="0"/>
                  </a:moveTo>
                  <a:lnTo>
                    <a:pt x="0" y="235"/>
                  </a:lnTo>
                  <a:lnTo>
                    <a:pt x="0" y="907"/>
                  </a:lnTo>
                  <a:lnTo>
                    <a:pt x="928" y="907"/>
                  </a:lnTo>
                  <a:lnTo>
                    <a:pt x="505" y="0"/>
                  </a:lnTo>
                  <a:close/>
                </a:path>
              </a:pathLst>
            </a:custGeom>
            <a:solidFill>
              <a:srgbClr val="E730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grpSp>
      <p:grpSp>
        <p:nvGrpSpPr>
          <p:cNvPr id="14" name="Group 14">
            <a:extLst>
              <a:ext uri="{FF2B5EF4-FFF2-40B4-BE49-F238E27FC236}">
                <a16:creationId xmlns:a16="http://schemas.microsoft.com/office/drawing/2014/main" id="{375E1ED8-1B7D-4963-AAC2-3240AE90A432}"/>
              </a:ext>
            </a:extLst>
          </p:cNvPr>
          <p:cNvGrpSpPr>
            <a:grpSpLocks/>
          </p:cNvGrpSpPr>
          <p:nvPr/>
        </p:nvGrpSpPr>
        <p:grpSpPr bwMode="auto">
          <a:xfrm>
            <a:off x="737929" y="1447421"/>
            <a:ext cx="3470275" cy="1312863"/>
            <a:chOff x="1020" y="-1977"/>
            <a:chExt cx="5465" cy="2067"/>
          </a:xfrm>
        </p:grpSpPr>
        <p:sp>
          <p:nvSpPr>
            <p:cNvPr id="15" name="Freeform 32">
              <a:extLst>
                <a:ext uri="{FF2B5EF4-FFF2-40B4-BE49-F238E27FC236}">
                  <a16:creationId xmlns:a16="http://schemas.microsoft.com/office/drawing/2014/main" id="{B484ACF5-5959-45A9-8F3D-63689F3B89A9}"/>
                </a:ext>
              </a:extLst>
            </p:cNvPr>
            <p:cNvSpPr>
              <a:spLocks/>
            </p:cNvSpPr>
            <p:nvPr/>
          </p:nvSpPr>
          <p:spPr bwMode="auto">
            <a:xfrm>
              <a:off x="1020" y="-1977"/>
              <a:ext cx="5465" cy="2067"/>
            </a:xfrm>
            <a:custGeom>
              <a:avLst/>
              <a:gdLst>
                <a:gd name="T0" fmla="*/ 319 w 5465"/>
                <a:gd name="T1" fmla="*/ 0 h 2067"/>
                <a:gd name="T2" fmla="*/ 237 w 5465"/>
                <a:gd name="T3" fmla="*/ 25 h 2067"/>
                <a:gd name="T4" fmla="*/ 181 w 5465"/>
                <a:gd name="T5" fmla="*/ 101 h 2067"/>
                <a:gd name="T6" fmla="*/ 41 w 5465"/>
                <a:gd name="T7" fmla="*/ 148 h 2067"/>
                <a:gd name="T8" fmla="*/ 16 w 5465"/>
                <a:gd name="T9" fmla="*/ 207 h 2067"/>
                <a:gd name="T10" fmla="*/ 0 w 5465"/>
                <a:gd name="T11" fmla="*/ 279 h 2067"/>
                <a:gd name="T12" fmla="*/ 43 w 5465"/>
                <a:gd name="T13" fmla="*/ 319 h 2067"/>
                <a:gd name="T14" fmla="*/ 174 w 5465"/>
                <a:gd name="T15" fmla="*/ 377 h 2067"/>
                <a:gd name="T16" fmla="*/ 191 w 5465"/>
                <a:gd name="T17" fmla="*/ 687 h 2067"/>
                <a:gd name="T18" fmla="*/ 207 w 5465"/>
                <a:gd name="T19" fmla="*/ 883 h 2067"/>
                <a:gd name="T20" fmla="*/ 224 w 5465"/>
                <a:gd name="T21" fmla="*/ 1045 h 2067"/>
                <a:gd name="T22" fmla="*/ 245 w 5465"/>
                <a:gd name="T23" fmla="*/ 1175 h 2067"/>
                <a:gd name="T24" fmla="*/ 268 w 5465"/>
                <a:gd name="T25" fmla="*/ 1271 h 2067"/>
                <a:gd name="T26" fmla="*/ 232 w 5465"/>
                <a:gd name="T27" fmla="*/ 1307 h 2067"/>
                <a:gd name="T28" fmla="*/ 190 w 5465"/>
                <a:gd name="T29" fmla="*/ 1349 h 2067"/>
                <a:gd name="T30" fmla="*/ 185 w 5465"/>
                <a:gd name="T31" fmla="*/ 1365 h 2067"/>
                <a:gd name="T32" fmla="*/ 204 w 5465"/>
                <a:gd name="T33" fmla="*/ 1412 h 2067"/>
                <a:gd name="T34" fmla="*/ 224 w 5465"/>
                <a:gd name="T35" fmla="*/ 1461 h 2067"/>
                <a:gd name="T36" fmla="*/ 266 w 5465"/>
                <a:gd name="T37" fmla="*/ 1481 h 2067"/>
                <a:gd name="T38" fmla="*/ 304 w 5465"/>
                <a:gd name="T39" fmla="*/ 1494 h 2067"/>
                <a:gd name="T40" fmla="*/ 327 w 5465"/>
                <a:gd name="T41" fmla="*/ 1511 h 2067"/>
                <a:gd name="T42" fmla="*/ 359 w 5465"/>
                <a:gd name="T43" fmla="*/ 1604 h 2067"/>
                <a:gd name="T44" fmla="*/ 392 w 5465"/>
                <a:gd name="T45" fmla="*/ 1802 h 2067"/>
                <a:gd name="T46" fmla="*/ 440 w 5465"/>
                <a:gd name="T47" fmla="*/ 1971 h 2067"/>
                <a:gd name="T48" fmla="*/ 513 w 5465"/>
                <a:gd name="T49" fmla="*/ 2056 h 2067"/>
                <a:gd name="T50" fmla="*/ 594 w 5465"/>
                <a:gd name="T51" fmla="*/ 2044 h 2067"/>
                <a:gd name="T52" fmla="*/ 634 w 5465"/>
                <a:gd name="T53" fmla="*/ 1957 h 2067"/>
                <a:gd name="T54" fmla="*/ 639 w 5465"/>
                <a:gd name="T55" fmla="*/ 1860 h 2067"/>
                <a:gd name="T56" fmla="*/ 631 w 5465"/>
                <a:gd name="T57" fmla="*/ 1750 h 2067"/>
                <a:gd name="T58" fmla="*/ 607 w 5465"/>
                <a:gd name="T59" fmla="*/ 1606 h 2067"/>
                <a:gd name="T60" fmla="*/ 566 w 5465"/>
                <a:gd name="T61" fmla="*/ 1427 h 2067"/>
                <a:gd name="T62" fmla="*/ 810 w 5465"/>
                <a:gd name="T63" fmla="*/ 1326 h 2067"/>
                <a:gd name="T64" fmla="*/ 944 w 5465"/>
                <a:gd name="T65" fmla="*/ 1254 h 2067"/>
                <a:gd name="T66" fmla="*/ 1033 w 5465"/>
                <a:gd name="T67" fmla="*/ 1198 h 2067"/>
                <a:gd name="T68" fmla="*/ 492 w 5465"/>
                <a:gd name="T69" fmla="*/ 1173 h 2067"/>
                <a:gd name="T70" fmla="*/ 474 w 5465"/>
                <a:gd name="T71" fmla="*/ 1092 h 2067"/>
                <a:gd name="T72" fmla="*/ 458 w 5465"/>
                <a:gd name="T73" fmla="*/ 969 h 2067"/>
                <a:gd name="T74" fmla="*/ 442 w 5465"/>
                <a:gd name="T75" fmla="*/ 804 h 2067"/>
                <a:gd name="T76" fmla="*/ 427 w 5465"/>
                <a:gd name="T77" fmla="*/ 597 h 2067"/>
                <a:gd name="T78" fmla="*/ 414 w 5465"/>
                <a:gd name="T79" fmla="*/ 348 h 2067"/>
                <a:gd name="T80" fmla="*/ 1115 w 5465"/>
                <a:gd name="T81" fmla="*/ 345 h 2067"/>
                <a:gd name="T82" fmla="*/ 963 w 5465"/>
                <a:gd name="T83" fmla="*/ 270 h 2067"/>
                <a:gd name="T84" fmla="*/ 808 w 5465"/>
                <a:gd name="T85" fmla="*/ 207 h 2067"/>
                <a:gd name="T86" fmla="*/ 651 w 5465"/>
                <a:gd name="T87" fmla="*/ 154 h 2067"/>
                <a:gd name="T88" fmla="*/ 490 w 5465"/>
                <a:gd name="T89" fmla="*/ 112 h 2067"/>
                <a:gd name="T90" fmla="*/ 463 w 5465"/>
                <a:gd name="T91" fmla="*/ 104 h 2067"/>
                <a:gd name="T92" fmla="*/ 454 w 5465"/>
                <a:gd name="T93" fmla="*/ 79 h 2067"/>
                <a:gd name="T94" fmla="*/ 414 w 5465"/>
                <a:gd name="T95" fmla="*/ 19 h 2067"/>
                <a:gd name="T96" fmla="*/ 341 w 5465"/>
                <a:gd name="T97" fmla="*/ 0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465" h="2067">
                  <a:moveTo>
                    <a:pt x="341" y="0"/>
                  </a:moveTo>
                  <a:lnTo>
                    <a:pt x="319" y="0"/>
                  </a:lnTo>
                  <a:lnTo>
                    <a:pt x="274" y="6"/>
                  </a:lnTo>
                  <a:lnTo>
                    <a:pt x="237" y="25"/>
                  </a:lnTo>
                  <a:lnTo>
                    <a:pt x="205" y="57"/>
                  </a:lnTo>
                  <a:lnTo>
                    <a:pt x="181" y="101"/>
                  </a:lnTo>
                  <a:lnTo>
                    <a:pt x="50" y="141"/>
                  </a:lnTo>
                  <a:lnTo>
                    <a:pt x="41" y="148"/>
                  </a:lnTo>
                  <a:lnTo>
                    <a:pt x="30" y="170"/>
                  </a:lnTo>
                  <a:lnTo>
                    <a:pt x="16" y="207"/>
                  </a:lnTo>
                  <a:lnTo>
                    <a:pt x="0" y="257"/>
                  </a:lnTo>
                  <a:lnTo>
                    <a:pt x="0" y="279"/>
                  </a:lnTo>
                  <a:lnTo>
                    <a:pt x="10" y="297"/>
                  </a:lnTo>
                  <a:lnTo>
                    <a:pt x="43" y="319"/>
                  </a:lnTo>
                  <a:lnTo>
                    <a:pt x="98" y="346"/>
                  </a:lnTo>
                  <a:lnTo>
                    <a:pt x="174" y="377"/>
                  </a:lnTo>
                  <a:lnTo>
                    <a:pt x="185" y="577"/>
                  </a:lnTo>
                  <a:lnTo>
                    <a:pt x="191" y="687"/>
                  </a:lnTo>
                  <a:lnTo>
                    <a:pt x="199" y="789"/>
                  </a:lnTo>
                  <a:lnTo>
                    <a:pt x="207" y="883"/>
                  </a:lnTo>
                  <a:lnTo>
                    <a:pt x="215" y="968"/>
                  </a:lnTo>
                  <a:lnTo>
                    <a:pt x="224" y="1045"/>
                  </a:lnTo>
                  <a:lnTo>
                    <a:pt x="234" y="1114"/>
                  </a:lnTo>
                  <a:lnTo>
                    <a:pt x="245" y="1175"/>
                  </a:lnTo>
                  <a:lnTo>
                    <a:pt x="256" y="1227"/>
                  </a:lnTo>
                  <a:lnTo>
                    <a:pt x="268" y="1271"/>
                  </a:lnTo>
                  <a:lnTo>
                    <a:pt x="268" y="1275"/>
                  </a:lnTo>
                  <a:lnTo>
                    <a:pt x="232" y="1307"/>
                  </a:lnTo>
                  <a:lnTo>
                    <a:pt x="206" y="1331"/>
                  </a:lnTo>
                  <a:lnTo>
                    <a:pt x="190" y="1349"/>
                  </a:lnTo>
                  <a:lnTo>
                    <a:pt x="185" y="1358"/>
                  </a:lnTo>
                  <a:lnTo>
                    <a:pt x="185" y="1365"/>
                  </a:lnTo>
                  <a:lnTo>
                    <a:pt x="196" y="1376"/>
                  </a:lnTo>
                  <a:lnTo>
                    <a:pt x="204" y="1412"/>
                  </a:lnTo>
                  <a:lnTo>
                    <a:pt x="213" y="1441"/>
                  </a:lnTo>
                  <a:lnTo>
                    <a:pt x="224" y="1461"/>
                  </a:lnTo>
                  <a:lnTo>
                    <a:pt x="236" y="1474"/>
                  </a:lnTo>
                  <a:lnTo>
                    <a:pt x="266" y="1481"/>
                  </a:lnTo>
                  <a:lnTo>
                    <a:pt x="288" y="1488"/>
                  </a:lnTo>
                  <a:lnTo>
                    <a:pt x="304" y="1494"/>
                  </a:lnTo>
                  <a:lnTo>
                    <a:pt x="312" y="1500"/>
                  </a:lnTo>
                  <a:lnTo>
                    <a:pt x="327" y="1511"/>
                  </a:lnTo>
                  <a:lnTo>
                    <a:pt x="342" y="1546"/>
                  </a:lnTo>
                  <a:lnTo>
                    <a:pt x="359" y="1604"/>
                  </a:lnTo>
                  <a:lnTo>
                    <a:pt x="377" y="1685"/>
                  </a:lnTo>
                  <a:lnTo>
                    <a:pt x="392" y="1802"/>
                  </a:lnTo>
                  <a:lnTo>
                    <a:pt x="412" y="1897"/>
                  </a:lnTo>
                  <a:lnTo>
                    <a:pt x="440" y="1971"/>
                  </a:lnTo>
                  <a:lnTo>
                    <a:pt x="473" y="2024"/>
                  </a:lnTo>
                  <a:lnTo>
                    <a:pt x="513" y="2056"/>
                  </a:lnTo>
                  <a:lnTo>
                    <a:pt x="559" y="2067"/>
                  </a:lnTo>
                  <a:lnTo>
                    <a:pt x="594" y="2044"/>
                  </a:lnTo>
                  <a:lnTo>
                    <a:pt x="619" y="2008"/>
                  </a:lnTo>
                  <a:lnTo>
                    <a:pt x="634" y="1957"/>
                  </a:lnTo>
                  <a:lnTo>
                    <a:pt x="639" y="1892"/>
                  </a:lnTo>
                  <a:lnTo>
                    <a:pt x="639" y="1860"/>
                  </a:lnTo>
                  <a:lnTo>
                    <a:pt x="637" y="1809"/>
                  </a:lnTo>
                  <a:lnTo>
                    <a:pt x="631" y="1750"/>
                  </a:lnTo>
                  <a:lnTo>
                    <a:pt x="621" y="1682"/>
                  </a:lnTo>
                  <a:lnTo>
                    <a:pt x="607" y="1606"/>
                  </a:lnTo>
                  <a:lnTo>
                    <a:pt x="588" y="1521"/>
                  </a:lnTo>
                  <a:lnTo>
                    <a:pt x="566" y="1427"/>
                  </a:lnTo>
                  <a:lnTo>
                    <a:pt x="741" y="1358"/>
                  </a:lnTo>
                  <a:lnTo>
                    <a:pt x="810" y="1326"/>
                  </a:lnTo>
                  <a:lnTo>
                    <a:pt x="877" y="1291"/>
                  </a:lnTo>
                  <a:lnTo>
                    <a:pt x="944" y="1254"/>
                  </a:lnTo>
                  <a:lnTo>
                    <a:pt x="1008" y="1215"/>
                  </a:lnTo>
                  <a:lnTo>
                    <a:pt x="1033" y="1198"/>
                  </a:lnTo>
                  <a:lnTo>
                    <a:pt x="501" y="1198"/>
                  </a:lnTo>
                  <a:lnTo>
                    <a:pt x="492" y="1173"/>
                  </a:lnTo>
                  <a:lnTo>
                    <a:pt x="483" y="1138"/>
                  </a:lnTo>
                  <a:lnTo>
                    <a:pt x="474" y="1092"/>
                  </a:lnTo>
                  <a:lnTo>
                    <a:pt x="466" y="1036"/>
                  </a:lnTo>
                  <a:lnTo>
                    <a:pt x="458" y="969"/>
                  </a:lnTo>
                  <a:lnTo>
                    <a:pt x="450" y="892"/>
                  </a:lnTo>
                  <a:lnTo>
                    <a:pt x="442" y="804"/>
                  </a:lnTo>
                  <a:lnTo>
                    <a:pt x="435" y="706"/>
                  </a:lnTo>
                  <a:lnTo>
                    <a:pt x="427" y="597"/>
                  </a:lnTo>
                  <a:lnTo>
                    <a:pt x="420" y="478"/>
                  </a:lnTo>
                  <a:lnTo>
                    <a:pt x="414" y="348"/>
                  </a:lnTo>
                  <a:lnTo>
                    <a:pt x="414" y="345"/>
                  </a:lnTo>
                  <a:lnTo>
                    <a:pt x="1115" y="345"/>
                  </a:lnTo>
                  <a:lnTo>
                    <a:pt x="1039" y="306"/>
                  </a:lnTo>
                  <a:lnTo>
                    <a:pt x="963" y="270"/>
                  </a:lnTo>
                  <a:lnTo>
                    <a:pt x="886" y="237"/>
                  </a:lnTo>
                  <a:lnTo>
                    <a:pt x="808" y="207"/>
                  </a:lnTo>
                  <a:lnTo>
                    <a:pt x="730" y="179"/>
                  </a:lnTo>
                  <a:lnTo>
                    <a:pt x="651" y="154"/>
                  </a:lnTo>
                  <a:lnTo>
                    <a:pt x="571" y="132"/>
                  </a:lnTo>
                  <a:lnTo>
                    <a:pt x="490" y="112"/>
                  </a:lnTo>
                  <a:lnTo>
                    <a:pt x="474" y="110"/>
                  </a:lnTo>
                  <a:lnTo>
                    <a:pt x="463" y="104"/>
                  </a:lnTo>
                  <a:lnTo>
                    <a:pt x="456" y="94"/>
                  </a:lnTo>
                  <a:lnTo>
                    <a:pt x="454" y="79"/>
                  </a:lnTo>
                  <a:lnTo>
                    <a:pt x="438" y="44"/>
                  </a:lnTo>
                  <a:lnTo>
                    <a:pt x="414" y="19"/>
                  </a:lnTo>
                  <a:lnTo>
                    <a:pt x="381" y="4"/>
                  </a:lnTo>
                  <a:lnTo>
                    <a:pt x="341" y="0"/>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6" name="Freeform 31">
              <a:extLst>
                <a:ext uri="{FF2B5EF4-FFF2-40B4-BE49-F238E27FC236}">
                  <a16:creationId xmlns:a16="http://schemas.microsoft.com/office/drawing/2014/main" id="{95B621C2-CF8E-4F7A-A6A2-086F91DBA547}"/>
                </a:ext>
              </a:extLst>
            </p:cNvPr>
            <p:cNvSpPr>
              <a:spLocks/>
            </p:cNvSpPr>
            <p:nvPr/>
          </p:nvSpPr>
          <p:spPr bwMode="auto">
            <a:xfrm>
              <a:off x="1020" y="-1977"/>
              <a:ext cx="5465" cy="2067"/>
            </a:xfrm>
            <a:custGeom>
              <a:avLst/>
              <a:gdLst>
                <a:gd name="T0" fmla="*/ 1115 w 5465"/>
                <a:gd name="T1" fmla="*/ 345 h 2067"/>
                <a:gd name="T2" fmla="*/ 414 w 5465"/>
                <a:gd name="T3" fmla="*/ 345 h 2067"/>
                <a:gd name="T4" fmla="*/ 425 w 5465"/>
                <a:gd name="T5" fmla="*/ 348 h 2067"/>
                <a:gd name="T6" fmla="*/ 544 w 5465"/>
                <a:gd name="T7" fmla="*/ 375 h 2067"/>
                <a:gd name="T8" fmla="*/ 653 w 5465"/>
                <a:gd name="T9" fmla="*/ 403 h 2067"/>
                <a:gd name="T10" fmla="*/ 750 w 5465"/>
                <a:gd name="T11" fmla="*/ 431 h 2067"/>
                <a:gd name="T12" fmla="*/ 835 w 5465"/>
                <a:gd name="T13" fmla="*/ 461 h 2067"/>
                <a:gd name="T14" fmla="*/ 909 w 5465"/>
                <a:gd name="T15" fmla="*/ 491 h 2067"/>
                <a:gd name="T16" fmla="*/ 972 w 5465"/>
                <a:gd name="T17" fmla="*/ 523 h 2067"/>
                <a:gd name="T18" fmla="*/ 1024 w 5465"/>
                <a:gd name="T19" fmla="*/ 555 h 2067"/>
                <a:gd name="T20" fmla="*/ 1063 w 5465"/>
                <a:gd name="T21" fmla="*/ 588 h 2067"/>
                <a:gd name="T22" fmla="*/ 1092 w 5465"/>
                <a:gd name="T23" fmla="*/ 622 h 2067"/>
                <a:gd name="T24" fmla="*/ 1109 w 5465"/>
                <a:gd name="T25" fmla="*/ 657 h 2067"/>
                <a:gd name="T26" fmla="*/ 1115 w 5465"/>
                <a:gd name="T27" fmla="*/ 693 h 2067"/>
                <a:gd name="T28" fmla="*/ 1115 w 5465"/>
                <a:gd name="T29" fmla="*/ 697 h 2067"/>
                <a:gd name="T30" fmla="*/ 1114 w 5465"/>
                <a:gd name="T31" fmla="*/ 712 h 2067"/>
                <a:gd name="T32" fmla="*/ 1113 w 5465"/>
                <a:gd name="T33" fmla="*/ 724 h 2067"/>
                <a:gd name="T34" fmla="*/ 1111 w 5465"/>
                <a:gd name="T35" fmla="*/ 735 h 2067"/>
                <a:gd name="T36" fmla="*/ 1108 w 5465"/>
                <a:gd name="T37" fmla="*/ 744 h 2067"/>
                <a:gd name="T38" fmla="*/ 1080 w 5465"/>
                <a:gd name="T39" fmla="*/ 813 h 2067"/>
                <a:gd name="T40" fmla="*/ 1044 w 5465"/>
                <a:gd name="T41" fmla="*/ 876 h 2067"/>
                <a:gd name="T42" fmla="*/ 999 w 5465"/>
                <a:gd name="T43" fmla="*/ 933 h 2067"/>
                <a:gd name="T44" fmla="*/ 945 w 5465"/>
                <a:gd name="T45" fmla="*/ 983 h 2067"/>
                <a:gd name="T46" fmla="*/ 882 w 5465"/>
                <a:gd name="T47" fmla="*/ 1028 h 2067"/>
                <a:gd name="T48" fmla="*/ 819 w 5465"/>
                <a:gd name="T49" fmla="*/ 1063 h 2067"/>
                <a:gd name="T50" fmla="*/ 749 w 5465"/>
                <a:gd name="T51" fmla="*/ 1099 h 2067"/>
                <a:gd name="T52" fmla="*/ 673 w 5465"/>
                <a:gd name="T53" fmla="*/ 1133 h 2067"/>
                <a:gd name="T54" fmla="*/ 590 w 5465"/>
                <a:gd name="T55" fmla="*/ 1166 h 2067"/>
                <a:gd name="T56" fmla="*/ 501 w 5465"/>
                <a:gd name="T57" fmla="*/ 1198 h 2067"/>
                <a:gd name="T58" fmla="*/ 1033 w 5465"/>
                <a:gd name="T59" fmla="*/ 1198 h 2067"/>
                <a:gd name="T60" fmla="*/ 1071 w 5465"/>
                <a:gd name="T61" fmla="*/ 1173 h 2067"/>
                <a:gd name="T62" fmla="*/ 1133 w 5465"/>
                <a:gd name="T63" fmla="*/ 1129 h 2067"/>
                <a:gd name="T64" fmla="*/ 1195 w 5465"/>
                <a:gd name="T65" fmla="*/ 1074 h 2067"/>
                <a:gd name="T66" fmla="*/ 1247 w 5465"/>
                <a:gd name="T67" fmla="*/ 1016 h 2067"/>
                <a:gd name="T68" fmla="*/ 1290 w 5465"/>
                <a:gd name="T69" fmla="*/ 956 h 2067"/>
                <a:gd name="T70" fmla="*/ 1323 w 5465"/>
                <a:gd name="T71" fmla="*/ 895 h 2067"/>
                <a:gd name="T72" fmla="*/ 1346 w 5465"/>
                <a:gd name="T73" fmla="*/ 831 h 2067"/>
                <a:gd name="T74" fmla="*/ 1361 w 5465"/>
                <a:gd name="T75" fmla="*/ 765 h 2067"/>
                <a:gd name="T76" fmla="*/ 1365 w 5465"/>
                <a:gd name="T77" fmla="*/ 697 h 2067"/>
                <a:gd name="T78" fmla="*/ 1365 w 5465"/>
                <a:gd name="T79" fmla="*/ 682 h 2067"/>
                <a:gd name="T80" fmla="*/ 1358 w 5465"/>
                <a:gd name="T81" fmla="*/ 614 h 2067"/>
                <a:gd name="T82" fmla="*/ 1338 w 5465"/>
                <a:gd name="T83" fmla="*/ 550 h 2067"/>
                <a:gd name="T84" fmla="*/ 1303 w 5465"/>
                <a:gd name="T85" fmla="*/ 492 h 2067"/>
                <a:gd name="T86" fmla="*/ 1254 w 5465"/>
                <a:gd name="T87" fmla="*/ 438 h 2067"/>
                <a:gd name="T88" fmla="*/ 1191 w 5465"/>
                <a:gd name="T89" fmla="*/ 389 h 2067"/>
                <a:gd name="T90" fmla="*/ 1115 w 5465"/>
                <a:gd name="T91" fmla="*/ 345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65" h="2067">
                  <a:moveTo>
                    <a:pt x="1115" y="345"/>
                  </a:moveTo>
                  <a:lnTo>
                    <a:pt x="414" y="345"/>
                  </a:lnTo>
                  <a:lnTo>
                    <a:pt x="425" y="348"/>
                  </a:lnTo>
                  <a:lnTo>
                    <a:pt x="544" y="375"/>
                  </a:lnTo>
                  <a:lnTo>
                    <a:pt x="653" y="403"/>
                  </a:lnTo>
                  <a:lnTo>
                    <a:pt x="750" y="431"/>
                  </a:lnTo>
                  <a:lnTo>
                    <a:pt x="835" y="461"/>
                  </a:lnTo>
                  <a:lnTo>
                    <a:pt x="909" y="491"/>
                  </a:lnTo>
                  <a:lnTo>
                    <a:pt x="972" y="523"/>
                  </a:lnTo>
                  <a:lnTo>
                    <a:pt x="1024" y="555"/>
                  </a:lnTo>
                  <a:lnTo>
                    <a:pt x="1063" y="588"/>
                  </a:lnTo>
                  <a:lnTo>
                    <a:pt x="1092" y="622"/>
                  </a:lnTo>
                  <a:lnTo>
                    <a:pt x="1109" y="657"/>
                  </a:lnTo>
                  <a:lnTo>
                    <a:pt x="1115" y="693"/>
                  </a:lnTo>
                  <a:lnTo>
                    <a:pt x="1115" y="697"/>
                  </a:lnTo>
                  <a:lnTo>
                    <a:pt x="1114" y="712"/>
                  </a:lnTo>
                  <a:lnTo>
                    <a:pt x="1113" y="724"/>
                  </a:lnTo>
                  <a:lnTo>
                    <a:pt x="1111" y="735"/>
                  </a:lnTo>
                  <a:lnTo>
                    <a:pt x="1108" y="744"/>
                  </a:lnTo>
                  <a:lnTo>
                    <a:pt x="1080" y="813"/>
                  </a:lnTo>
                  <a:lnTo>
                    <a:pt x="1044" y="876"/>
                  </a:lnTo>
                  <a:lnTo>
                    <a:pt x="999" y="933"/>
                  </a:lnTo>
                  <a:lnTo>
                    <a:pt x="945" y="983"/>
                  </a:lnTo>
                  <a:lnTo>
                    <a:pt x="882" y="1028"/>
                  </a:lnTo>
                  <a:lnTo>
                    <a:pt x="819" y="1063"/>
                  </a:lnTo>
                  <a:lnTo>
                    <a:pt x="749" y="1099"/>
                  </a:lnTo>
                  <a:lnTo>
                    <a:pt x="673" y="1133"/>
                  </a:lnTo>
                  <a:lnTo>
                    <a:pt x="590" y="1166"/>
                  </a:lnTo>
                  <a:lnTo>
                    <a:pt x="501" y="1198"/>
                  </a:lnTo>
                  <a:lnTo>
                    <a:pt x="1033" y="1198"/>
                  </a:lnTo>
                  <a:lnTo>
                    <a:pt x="1071" y="1173"/>
                  </a:lnTo>
                  <a:lnTo>
                    <a:pt x="1133" y="1129"/>
                  </a:lnTo>
                  <a:lnTo>
                    <a:pt x="1195" y="1074"/>
                  </a:lnTo>
                  <a:lnTo>
                    <a:pt x="1247" y="1016"/>
                  </a:lnTo>
                  <a:lnTo>
                    <a:pt x="1290" y="956"/>
                  </a:lnTo>
                  <a:lnTo>
                    <a:pt x="1323" y="895"/>
                  </a:lnTo>
                  <a:lnTo>
                    <a:pt x="1346" y="831"/>
                  </a:lnTo>
                  <a:lnTo>
                    <a:pt x="1361" y="765"/>
                  </a:lnTo>
                  <a:lnTo>
                    <a:pt x="1365" y="697"/>
                  </a:lnTo>
                  <a:lnTo>
                    <a:pt x="1365" y="682"/>
                  </a:lnTo>
                  <a:lnTo>
                    <a:pt x="1358" y="614"/>
                  </a:lnTo>
                  <a:lnTo>
                    <a:pt x="1338" y="550"/>
                  </a:lnTo>
                  <a:lnTo>
                    <a:pt x="1303" y="492"/>
                  </a:lnTo>
                  <a:lnTo>
                    <a:pt x="1254" y="438"/>
                  </a:lnTo>
                  <a:lnTo>
                    <a:pt x="1191" y="389"/>
                  </a:lnTo>
                  <a:lnTo>
                    <a:pt x="1115" y="345"/>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7" name="Freeform 30">
              <a:extLst>
                <a:ext uri="{FF2B5EF4-FFF2-40B4-BE49-F238E27FC236}">
                  <a16:creationId xmlns:a16="http://schemas.microsoft.com/office/drawing/2014/main" id="{F6C8CC70-038E-42C4-B3FA-AB4C3A028469}"/>
                </a:ext>
              </a:extLst>
            </p:cNvPr>
            <p:cNvSpPr>
              <a:spLocks/>
            </p:cNvSpPr>
            <p:nvPr/>
          </p:nvSpPr>
          <p:spPr bwMode="auto">
            <a:xfrm>
              <a:off x="1020" y="-1977"/>
              <a:ext cx="5465" cy="2067"/>
            </a:xfrm>
            <a:custGeom>
              <a:avLst/>
              <a:gdLst>
                <a:gd name="T0" fmla="*/ 4179 w 5465"/>
                <a:gd name="T1" fmla="*/ 1223 h 2067"/>
                <a:gd name="T2" fmla="*/ 3848 w 5465"/>
                <a:gd name="T3" fmla="*/ 1223 h 2067"/>
                <a:gd name="T4" fmla="*/ 3961 w 5465"/>
                <a:gd name="T5" fmla="*/ 1243 h 2067"/>
                <a:gd name="T6" fmla="*/ 3996 w 5465"/>
                <a:gd name="T7" fmla="*/ 1323 h 2067"/>
                <a:gd name="T8" fmla="*/ 4032 w 5465"/>
                <a:gd name="T9" fmla="*/ 1403 h 2067"/>
                <a:gd name="T10" fmla="*/ 4068 w 5465"/>
                <a:gd name="T11" fmla="*/ 1483 h 2067"/>
                <a:gd name="T12" fmla="*/ 4105 w 5465"/>
                <a:gd name="T13" fmla="*/ 1543 h 2067"/>
                <a:gd name="T14" fmla="*/ 4142 w 5465"/>
                <a:gd name="T15" fmla="*/ 1623 h 2067"/>
                <a:gd name="T16" fmla="*/ 4191 w 5465"/>
                <a:gd name="T17" fmla="*/ 1723 h 2067"/>
                <a:gd name="T18" fmla="*/ 4237 w 5465"/>
                <a:gd name="T19" fmla="*/ 1803 h 2067"/>
                <a:gd name="T20" fmla="*/ 4280 w 5465"/>
                <a:gd name="T21" fmla="*/ 1883 h 2067"/>
                <a:gd name="T22" fmla="*/ 4322 w 5465"/>
                <a:gd name="T23" fmla="*/ 1943 h 2067"/>
                <a:gd name="T24" fmla="*/ 4361 w 5465"/>
                <a:gd name="T25" fmla="*/ 1983 h 2067"/>
                <a:gd name="T26" fmla="*/ 4398 w 5465"/>
                <a:gd name="T27" fmla="*/ 2003 h 2067"/>
                <a:gd name="T28" fmla="*/ 4506 w 5465"/>
                <a:gd name="T29" fmla="*/ 2003 h 2067"/>
                <a:gd name="T30" fmla="*/ 4509 w 5465"/>
                <a:gd name="T31" fmla="*/ 1983 h 2067"/>
                <a:gd name="T32" fmla="*/ 4528 w 5465"/>
                <a:gd name="T33" fmla="*/ 1983 h 2067"/>
                <a:gd name="T34" fmla="*/ 4542 w 5465"/>
                <a:gd name="T35" fmla="*/ 1963 h 2067"/>
                <a:gd name="T36" fmla="*/ 4550 w 5465"/>
                <a:gd name="T37" fmla="*/ 1943 h 2067"/>
                <a:gd name="T38" fmla="*/ 4553 w 5465"/>
                <a:gd name="T39" fmla="*/ 1923 h 2067"/>
                <a:gd name="T40" fmla="*/ 4547 w 5465"/>
                <a:gd name="T41" fmla="*/ 1883 h 2067"/>
                <a:gd name="T42" fmla="*/ 4361 w 5465"/>
                <a:gd name="T43" fmla="*/ 1883 h 2067"/>
                <a:gd name="T44" fmla="*/ 4341 w 5465"/>
                <a:gd name="T45" fmla="*/ 1863 h 2067"/>
                <a:gd name="T46" fmla="*/ 4327 w 5465"/>
                <a:gd name="T47" fmla="*/ 1863 h 2067"/>
                <a:gd name="T48" fmla="*/ 4319 w 5465"/>
                <a:gd name="T49" fmla="*/ 1843 h 2067"/>
                <a:gd name="T50" fmla="*/ 4303 w 5465"/>
                <a:gd name="T51" fmla="*/ 1803 h 2067"/>
                <a:gd name="T52" fmla="*/ 4292 w 5465"/>
                <a:gd name="T53" fmla="*/ 1763 h 2067"/>
                <a:gd name="T54" fmla="*/ 4285 w 5465"/>
                <a:gd name="T55" fmla="*/ 1703 h 2067"/>
                <a:gd name="T56" fmla="*/ 4283 w 5465"/>
                <a:gd name="T57" fmla="*/ 1663 h 2067"/>
                <a:gd name="T58" fmla="*/ 4283 w 5465"/>
                <a:gd name="T59" fmla="*/ 1623 h 2067"/>
                <a:gd name="T60" fmla="*/ 4284 w 5465"/>
                <a:gd name="T61" fmla="*/ 1583 h 2067"/>
                <a:gd name="T62" fmla="*/ 4288 w 5465"/>
                <a:gd name="T63" fmla="*/ 1543 h 2067"/>
                <a:gd name="T64" fmla="*/ 4294 w 5465"/>
                <a:gd name="T65" fmla="*/ 1488 h 2067"/>
                <a:gd name="T66" fmla="*/ 4291 w 5465"/>
                <a:gd name="T67" fmla="*/ 1483 h 2067"/>
                <a:gd name="T68" fmla="*/ 4254 w 5465"/>
                <a:gd name="T69" fmla="*/ 1403 h 2067"/>
                <a:gd name="T70" fmla="*/ 4217 w 5465"/>
                <a:gd name="T71" fmla="*/ 1323 h 2067"/>
                <a:gd name="T72" fmla="*/ 4179 w 5465"/>
                <a:gd name="T73" fmla="*/ 1223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65" h="2067">
                  <a:moveTo>
                    <a:pt x="4179" y="1223"/>
                  </a:moveTo>
                  <a:lnTo>
                    <a:pt x="3848" y="1223"/>
                  </a:lnTo>
                  <a:lnTo>
                    <a:pt x="3961" y="1243"/>
                  </a:lnTo>
                  <a:lnTo>
                    <a:pt x="3996" y="1323"/>
                  </a:lnTo>
                  <a:lnTo>
                    <a:pt x="4032" y="1403"/>
                  </a:lnTo>
                  <a:lnTo>
                    <a:pt x="4068" y="1483"/>
                  </a:lnTo>
                  <a:lnTo>
                    <a:pt x="4105" y="1543"/>
                  </a:lnTo>
                  <a:lnTo>
                    <a:pt x="4142" y="1623"/>
                  </a:lnTo>
                  <a:lnTo>
                    <a:pt x="4191" y="1723"/>
                  </a:lnTo>
                  <a:lnTo>
                    <a:pt x="4237" y="1803"/>
                  </a:lnTo>
                  <a:lnTo>
                    <a:pt x="4280" y="1883"/>
                  </a:lnTo>
                  <a:lnTo>
                    <a:pt x="4322" y="1943"/>
                  </a:lnTo>
                  <a:lnTo>
                    <a:pt x="4361" y="1983"/>
                  </a:lnTo>
                  <a:lnTo>
                    <a:pt x="4398" y="2003"/>
                  </a:lnTo>
                  <a:lnTo>
                    <a:pt x="4506" y="2003"/>
                  </a:lnTo>
                  <a:lnTo>
                    <a:pt x="4509" y="1983"/>
                  </a:lnTo>
                  <a:lnTo>
                    <a:pt x="4528" y="1983"/>
                  </a:lnTo>
                  <a:lnTo>
                    <a:pt x="4542" y="1963"/>
                  </a:lnTo>
                  <a:lnTo>
                    <a:pt x="4550" y="1943"/>
                  </a:lnTo>
                  <a:lnTo>
                    <a:pt x="4553" y="1923"/>
                  </a:lnTo>
                  <a:lnTo>
                    <a:pt x="4547" y="1883"/>
                  </a:lnTo>
                  <a:lnTo>
                    <a:pt x="4361" y="1883"/>
                  </a:lnTo>
                  <a:lnTo>
                    <a:pt x="4341" y="1863"/>
                  </a:lnTo>
                  <a:lnTo>
                    <a:pt x="4327" y="1863"/>
                  </a:lnTo>
                  <a:lnTo>
                    <a:pt x="4319" y="1843"/>
                  </a:lnTo>
                  <a:lnTo>
                    <a:pt x="4303" y="1803"/>
                  </a:lnTo>
                  <a:lnTo>
                    <a:pt x="4292" y="1763"/>
                  </a:lnTo>
                  <a:lnTo>
                    <a:pt x="4285" y="1703"/>
                  </a:lnTo>
                  <a:lnTo>
                    <a:pt x="4283" y="1663"/>
                  </a:lnTo>
                  <a:lnTo>
                    <a:pt x="4283" y="1623"/>
                  </a:lnTo>
                  <a:lnTo>
                    <a:pt x="4284" y="1583"/>
                  </a:lnTo>
                  <a:lnTo>
                    <a:pt x="4288" y="1543"/>
                  </a:lnTo>
                  <a:lnTo>
                    <a:pt x="4294" y="1488"/>
                  </a:lnTo>
                  <a:lnTo>
                    <a:pt x="4291" y="1483"/>
                  </a:lnTo>
                  <a:lnTo>
                    <a:pt x="4254" y="1403"/>
                  </a:lnTo>
                  <a:lnTo>
                    <a:pt x="4217" y="1323"/>
                  </a:lnTo>
                  <a:lnTo>
                    <a:pt x="4179" y="1223"/>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8" name="Freeform 29">
              <a:extLst>
                <a:ext uri="{FF2B5EF4-FFF2-40B4-BE49-F238E27FC236}">
                  <a16:creationId xmlns:a16="http://schemas.microsoft.com/office/drawing/2014/main" id="{27EE5835-6A5B-41AA-B970-4D5C62319631}"/>
                </a:ext>
              </a:extLst>
            </p:cNvPr>
            <p:cNvSpPr>
              <a:spLocks/>
            </p:cNvSpPr>
            <p:nvPr/>
          </p:nvSpPr>
          <p:spPr bwMode="auto">
            <a:xfrm>
              <a:off x="1020" y="-1977"/>
              <a:ext cx="5465" cy="2067"/>
            </a:xfrm>
            <a:custGeom>
              <a:avLst/>
              <a:gdLst>
                <a:gd name="T0" fmla="*/ 4871 w 5465"/>
                <a:gd name="T1" fmla="*/ 1103 h 2067"/>
                <a:gd name="T2" fmla="*/ 4621 w 5465"/>
                <a:gd name="T3" fmla="*/ 1103 h 2067"/>
                <a:gd name="T4" fmla="*/ 4704 w 5465"/>
                <a:gd name="T5" fmla="*/ 1223 h 2067"/>
                <a:gd name="T6" fmla="*/ 4765 w 5465"/>
                <a:gd name="T7" fmla="*/ 1343 h 2067"/>
                <a:gd name="T8" fmla="*/ 4818 w 5465"/>
                <a:gd name="T9" fmla="*/ 1443 h 2067"/>
                <a:gd name="T10" fmla="*/ 4864 w 5465"/>
                <a:gd name="T11" fmla="*/ 1523 h 2067"/>
                <a:gd name="T12" fmla="*/ 4903 w 5465"/>
                <a:gd name="T13" fmla="*/ 1583 h 2067"/>
                <a:gd name="T14" fmla="*/ 4934 w 5465"/>
                <a:gd name="T15" fmla="*/ 1643 h 2067"/>
                <a:gd name="T16" fmla="*/ 4959 w 5465"/>
                <a:gd name="T17" fmla="*/ 1683 h 2067"/>
                <a:gd name="T18" fmla="*/ 5011 w 5465"/>
                <a:gd name="T19" fmla="*/ 1763 h 2067"/>
                <a:gd name="T20" fmla="*/ 5117 w 5465"/>
                <a:gd name="T21" fmla="*/ 1883 h 2067"/>
                <a:gd name="T22" fmla="*/ 5223 w 5465"/>
                <a:gd name="T23" fmla="*/ 1963 h 2067"/>
                <a:gd name="T24" fmla="*/ 5276 w 5465"/>
                <a:gd name="T25" fmla="*/ 1983 h 2067"/>
                <a:gd name="T26" fmla="*/ 5402 w 5465"/>
                <a:gd name="T27" fmla="*/ 1983 h 2067"/>
                <a:gd name="T28" fmla="*/ 5429 w 5465"/>
                <a:gd name="T29" fmla="*/ 1963 h 2067"/>
                <a:gd name="T30" fmla="*/ 5448 w 5465"/>
                <a:gd name="T31" fmla="*/ 1943 h 2067"/>
                <a:gd name="T32" fmla="*/ 5460 w 5465"/>
                <a:gd name="T33" fmla="*/ 1883 h 2067"/>
                <a:gd name="T34" fmla="*/ 5464 w 5465"/>
                <a:gd name="T35" fmla="*/ 1823 h 2067"/>
                <a:gd name="T36" fmla="*/ 5464 w 5465"/>
                <a:gd name="T37" fmla="*/ 1763 h 2067"/>
                <a:gd name="T38" fmla="*/ 5453 w 5465"/>
                <a:gd name="T39" fmla="*/ 1683 h 2067"/>
                <a:gd name="T40" fmla="*/ 5447 w 5465"/>
                <a:gd name="T41" fmla="*/ 1623 h 2067"/>
                <a:gd name="T42" fmla="*/ 5191 w 5465"/>
                <a:gd name="T43" fmla="*/ 1623 h 2067"/>
                <a:gd name="T44" fmla="*/ 5100 w 5465"/>
                <a:gd name="T45" fmla="*/ 1523 h 2067"/>
                <a:gd name="T46" fmla="*/ 5063 w 5465"/>
                <a:gd name="T47" fmla="*/ 1463 h 2067"/>
                <a:gd name="T48" fmla="*/ 5026 w 5465"/>
                <a:gd name="T49" fmla="*/ 1403 h 2067"/>
                <a:gd name="T50" fmla="*/ 4988 w 5465"/>
                <a:gd name="T51" fmla="*/ 1343 h 2067"/>
                <a:gd name="T52" fmla="*/ 4950 w 5465"/>
                <a:gd name="T53" fmla="*/ 1263 h 2067"/>
                <a:gd name="T54" fmla="*/ 4911 w 5465"/>
                <a:gd name="T55" fmla="*/ 1183 h 2067"/>
                <a:gd name="T56" fmla="*/ 4871 w 5465"/>
                <a:gd name="T57" fmla="*/ 1103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65" h="2067">
                  <a:moveTo>
                    <a:pt x="4871" y="1103"/>
                  </a:moveTo>
                  <a:lnTo>
                    <a:pt x="4621" y="1103"/>
                  </a:lnTo>
                  <a:lnTo>
                    <a:pt x="4704" y="1223"/>
                  </a:lnTo>
                  <a:lnTo>
                    <a:pt x="4765" y="1343"/>
                  </a:lnTo>
                  <a:lnTo>
                    <a:pt x="4818" y="1443"/>
                  </a:lnTo>
                  <a:lnTo>
                    <a:pt x="4864" y="1523"/>
                  </a:lnTo>
                  <a:lnTo>
                    <a:pt x="4903" y="1583"/>
                  </a:lnTo>
                  <a:lnTo>
                    <a:pt x="4934" y="1643"/>
                  </a:lnTo>
                  <a:lnTo>
                    <a:pt x="4959" y="1683"/>
                  </a:lnTo>
                  <a:lnTo>
                    <a:pt x="5011" y="1763"/>
                  </a:lnTo>
                  <a:lnTo>
                    <a:pt x="5117" y="1883"/>
                  </a:lnTo>
                  <a:lnTo>
                    <a:pt x="5223" y="1963"/>
                  </a:lnTo>
                  <a:lnTo>
                    <a:pt x="5276" y="1983"/>
                  </a:lnTo>
                  <a:lnTo>
                    <a:pt x="5402" y="1983"/>
                  </a:lnTo>
                  <a:lnTo>
                    <a:pt x="5429" y="1963"/>
                  </a:lnTo>
                  <a:lnTo>
                    <a:pt x="5448" y="1943"/>
                  </a:lnTo>
                  <a:lnTo>
                    <a:pt x="5460" y="1883"/>
                  </a:lnTo>
                  <a:lnTo>
                    <a:pt x="5464" y="1823"/>
                  </a:lnTo>
                  <a:lnTo>
                    <a:pt x="5464" y="1763"/>
                  </a:lnTo>
                  <a:lnTo>
                    <a:pt x="5453" y="1683"/>
                  </a:lnTo>
                  <a:lnTo>
                    <a:pt x="5447" y="1623"/>
                  </a:lnTo>
                  <a:lnTo>
                    <a:pt x="5191" y="1623"/>
                  </a:lnTo>
                  <a:lnTo>
                    <a:pt x="5100" y="1523"/>
                  </a:lnTo>
                  <a:lnTo>
                    <a:pt x="5063" y="1463"/>
                  </a:lnTo>
                  <a:lnTo>
                    <a:pt x="5026" y="1403"/>
                  </a:lnTo>
                  <a:lnTo>
                    <a:pt x="4988" y="1343"/>
                  </a:lnTo>
                  <a:lnTo>
                    <a:pt x="4950" y="1263"/>
                  </a:lnTo>
                  <a:lnTo>
                    <a:pt x="4911" y="1183"/>
                  </a:lnTo>
                  <a:lnTo>
                    <a:pt x="4871" y="1103"/>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19" name="Freeform 28">
              <a:extLst>
                <a:ext uri="{FF2B5EF4-FFF2-40B4-BE49-F238E27FC236}">
                  <a16:creationId xmlns:a16="http://schemas.microsoft.com/office/drawing/2014/main" id="{A39F497E-A293-4C84-9652-D42157C1B98C}"/>
                </a:ext>
              </a:extLst>
            </p:cNvPr>
            <p:cNvSpPr>
              <a:spLocks/>
            </p:cNvSpPr>
            <p:nvPr/>
          </p:nvSpPr>
          <p:spPr bwMode="auto">
            <a:xfrm>
              <a:off x="1020" y="-1977"/>
              <a:ext cx="5465" cy="2067"/>
            </a:xfrm>
            <a:custGeom>
              <a:avLst/>
              <a:gdLst>
                <a:gd name="T0" fmla="*/ 1634 w 5465"/>
                <a:gd name="T1" fmla="*/ 303 h 2067"/>
                <a:gd name="T2" fmla="*/ 1370 w 5465"/>
                <a:gd name="T3" fmla="*/ 303 h 2067"/>
                <a:gd name="T4" fmla="*/ 1366 w 5465"/>
                <a:gd name="T5" fmla="*/ 443 h 2067"/>
                <a:gd name="T6" fmla="*/ 1366 w 5465"/>
                <a:gd name="T7" fmla="*/ 683 h 2067"/>
                <a:gd name="T8" fmla="*/ 1367 w 5465"/>
                <a:gd name="T9" fmla="*/ 743 h 2067"/>
                <a:gd name="T10" fmla="*/ 1368 w 5465"/>
                <a:gd name="T11" fmla="*/ 823 h 2067"/>
                <a:gd name="T12" fmla="*/ 1370 w 5465"/>
                <a:gd name="T13" fmla="*/ 903 h 2067"/>
                <a:gd name="T14" fmla="*/ 1373 w 5465"/>
                <a:gd name="T15" fmla="*/ 983 h 2067"/>
                <a:gd name="T16" fmla="*/ 1377 w 5465"/>
                <a:gd name="T17" fmla="*/ 1063 h 2067"/>
                <a:gd name="T18" fmla="*/ 1382 w 5465"/>
                <a:gd name="T19" fmla="*/ 1143 h 2067"/>
                <a:gd name="T20" fmla="*/ 1388 w 5465"/>
                <a:gd name="T21" fmla="*/ 1223 h 2067"/>
                <a:gd name="T22" fmla="*/ 1394 w 5465"/>
                <a:gd name="T23" fmla="*/ 1303 h 2067"/>
                <a:gd name="T24" fmla="*/ 1402 w 5465"/>
                <a:gd name="T25" fmla="*/ 1383 h 2067"/>
                <a:gd name="T26" fmla="*/ 1410 w 5465"/>
                <a:gd name="T27" fmla="*/ 1483 h 2067"/>
                <a:gd name="T28" fmla="*/ 1419 w 5465"/>
                <a:gd name="T29" fmla="*/ 1563 h 2067"/>
                <a:gd name="T30" fmla="*/ 1429 w 5465"/>
                <a:gd name="T31" fmla="*/ 1643 h 2067"/>
                <a:gd name="T32" fmla="*/ 1440 w 5465"/>
                <a:gd name="T33" fmla="*/ 1723 h 2067"/>
                <a:gd name="T34" fmla="*/ 1452 w 5465"/>
                <a:gd name="T35" fmla="*/ 1803 h 2067"/>
                <a:gd name="T36" fmla="*/ 1464 w 5465"/>
                <a:gd name="T37" fmla="*/ 1883 h 2067"/>
                <a:gd name="T38" fmla="*/ 1476 w 5465"/>
                <a:gd name="T39" fmla="*/ 1883 h 2067"/>
                <a:gd name="T40" fmla="*/ 1512 w 5465"/>
                <a:gd name="T41" fmla="*/ 1903 h 2067"/>
                <a:gd name="T42" fmla="*/ 1571 w 5465"/>
                <a:gd name="T43" fmla="*/ 1923 h 2067"/>
                <a:gd name="T44" fmla="*/ 1731 w 5465"/>
                <a:gd name="T45" fmla="*/ 1923 h 2067"/>
                <a:gd name="T46" fmla="*/ 1813 w 5465"/>
                <a:gd name="T47" fmla="*/ 1903 h 2067"/>
                <a:gd name="T48" fmla="*/ 1899 w 5465"/>
                <a:gd name="T49" fmla="*/ 1863 h 2067"/>
                <a:gd name="T50" fmla="*/ 1988 w 5465"/>
                <a:gd name="T51" fmla="*/ 1823 h 2067"/>
                <a:gd name="T52" fmla="*/ 2211 w 5465"/>
                <a:gd name="T53" fmla="*/ 1703 h 2067"/>
                <a:gd name="T54" fmla="*/ 2285 w 5465"/>
                <a:gd name="T55" fmla="*/ 1683 h 2067"/>
                <a:gd name="T56" fmla="*/ 1672 w 5465"/>
                <a:gd name="T57" fmla="*/ 1683 h 2067"/>
                <a:gd name="T58" fmla="*/ 1660 w 5465"/>
                <a:gd name="T59" fmla="*/ 1563 h 2067"/>
                <a:gd name="T60" fmla="*/ 1649 w 5465"/>
                <a:gd name="T61" fmla="*/ 1463 h 2067"/>
                <a:gd name="T62" fmla="*/ 1640 w 5465"/>
                <a:gd name="T63" fmla="*/ 1343 h 2067"/>
                <a:gd name="T64" fmla="*/ 1631 w 5465"/>
                <a:gd name="T65" fmla="*/ 1263 h 2067"/>
                <a:gd name="T66" fmla="*/ 1624 w 5465"/>
                <a:gd name="T67" fmla="*/ 1163 h 2067"/>
                <a:gd name="T68" fmla="*/ 1617 w 5465"/>
                <a:gd name="T69" fmla="*/ 1083 h 2067"/>
                <a:gd name="T70" fmla="*/ 1611 w 5465"/>
                <a:gd name="T71" fmla="*/ 1003 h 2067"/>
                <a:gd name="T72" fmla="*/ 1607 w 5465"/>
                <a:gd name="T73" fmla="*/ 943 h 2067"/>
                <a:gd name="T74" fmla="*/ 1603 w 5465"/>
                <a:gd name="T75" fmla="*/ 883 h 2067"/>
                <a:gd name="T76" fmla="*/ 1601 w 5465"/>
                <a:gd name="T77" fmla="*/ 823 h 2067"/>
                <a:gd name="T78" fmla="*/ 1599 w 5465"/>
                <a:gd name="T79" fmla="*/ 763 h 2067"/>
                <a:gd name="T80" fmla="*/ 1599 w 5465"/>
                <a:gd name="T81" fmla="*/ 723 h 2067"/>
                <a:gd name="T82" fmla="*/ 1606 w 5465"/>
                <a:gd name="T83" fmla="*/ 543 h 2067"/>
                <a:gd name="T84" fmla="*/ 1635 w 5465"/>
                <a:gd name="T85" fmla="*/ 343 h 2067"/>
                <a:gd name="T86" fmla="*/ 1635 w 5465"/>
                <a:gd name="T87" fmla="*/ 323 h 2067"/>
                <a:gd name="T88" fmla="*/ 1634 w 5465"/>
                <a:gd name="T89" fmla="*/ 303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65" h="2067">
                  <a:moveTo>
                    <a:pt x="1634" y="303"/>
                  </a:moveTo>
                  <a:lnTo>
                    <a:pt x="1370" y="303"/>
                  </a:lnTo>
                  <a:lnTo>
                    <a:pt x="1366" y="443"/>
                  </a:lnTo>
                  <a:lnTo>
                    <a:pt x="1366" y="683"/>
                  </a:lnTo>
                  <a:lnTo>
                    <a:pt x="1367" y="743"/>
                  </a:lnTo>
                  <a:lnTo>
                    <a:pt x="1368" y="823"/>
                  </a:lnTo>
                  <a:lnTo>
                    <a:pt x="1370" y="903"/>
                  </a:lnTo>
                  <a:lnTo>
                    <a:pt x="1373" y="983"/>
                  </a:lnTo>
                  <a:lnTo>
                    <a:pt x="1377" y="1063"/>
                  </a:lnTo>
                  <a:lnTo>
                    <a:pt x="1382" y="1143"/>
                  </a:lnTo>
                  <a:lnTo>
                    <a:pt x="1388" y="1223"/>
                  </a:lnTo>
                  <a:lnTo>
                    <a:pt x="1394" y="1303"/>
                  </a:lnTo>
                  <a:lnTo>
                    <a:pt x="1402" y="1383"/>
                  </a:lnTo>
                  <a:lnTo>
                    <a:pt x="1410" y="1483"/>
                  </a:lnTo>
                  <a:lnTo>
                    <a:pt x="1419" y="1563"/>
                  </a:lnTo>
                  <a:lnTo>
                    <a:pt x="1429" y="1643"/>
                  </a:lnTo>
                  <a:lnTo>
                    <a:pt x="1440" y="1723"/>
                  </a:lnTo>
                  <a:lnTo>
                    <a:pt x="1452" y="1803"/>
                  </a:lnTo>
                  <a:lnTo>
                    <a:pt x="1464" y="1883"/>
                  </a:lnTo>
                  <a:lnTo>
                    <a:pt x="1476" y="1883"/>
                  </a:lnTo>
                  <a:lnTo>
                    <a:pt x="1512" y="1903"/>
                  </a:lnTo>
                  <a:lnTo>
                    <a:pt x="1571" y="1923"/>
                  </a:lnTo>
                  <a:lnTo>
                    <a:pt x="1731" y="1923"/>
                  </a:lnTo>
                  <a:lnTo>
                    <a:pt x="1813" y="1903"/>
                  </a:lnTo>
                  <a:lnTo>
                    <a:pt x="1899" y="1863"/>
                  </a:lnTo>
                  <a:lnTo>
                    <a:pt x="1988" y="1823"/>
                  </a:lnTo>
                  <a:lnTo>
                    <a:pt x="2211" y="1703"/>
                  </a:lnTo>
                  <a:lnTo>
                    <a:pt x="2285" y="1683"/>
                  </a:lnTo>
                  <a:lnTo>
                    <a:pt x="1672" y="1683"/>
                  </a:lnTo>
                  <a:lnTo>
                    <a:pt x="1660" y="1563"/>
                  </a:lnTo>
                  <a:lnTo>
                    <a:pt x="1649" y="1463"/>
                  </a:lnTo>
                  <a:lnTo>
                    <a:pt x="1640" y="1343"/>
                  </a:lnTo>
                  <a:lnTo>
                    <a:pt x="1631" y="1263"/>
                  </a:lnTo>
                  <a:lnTo>
                    <a:pt x="1624" y="1163"/>
                  </a:lnTo>
                  <a:lnTo>
                    <a:pt x="1617" y="1083"/>
                  </a:lnTo>
                  <a:lnTo>
                    <a:pt x="1611" y="1003"/>
                  </a:lnTo>
                  <a:lnTo>
                    <a:pt x="1607" y="943"/>
                  </a:lnTo>
                  <a:lnTo>
                    <a:pt x="1603" y="883"/>
                  </a:lnTo>
                  <a:lnTo>
                    <a:pt x="1601" y="823"/>
                  </a:lnTo>
                  <a:lnTo>
                    <a:pt x="1599" y="763"/>
                  </a:lnTo>
                  <a:lnTo>
                    <a:pt x="1599" y="723"/>
                  </a:lnTo>
                  <a:lnTo>
                    <a:pt x="1606" y="543"/>
                  </a:lnTo>
                  <a:lnTo>
                    <a:pt x="1635" y="343"/>
                  </a:lnTo>
                  <a:lnTo>
                    <a:pt x="1635" y="323"/>
                  </a:lnTo>
                  <a:lnTo>
                    <a:pt x="1634" y="303"/>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0" name="Freeform 27">
              <a:extLst>
                <a:ext uri="{FF2B5EF4-FFF2-40B4-BE49-F238E27FC236}">
                  <a16:creationId xmlns:a16="http://schemas.microsoft.com/office/drawing/2014/main" id="{9D86D5C6-0E3B-404B-807D-72C34EA0AB89}"/>
                </a:ext>
              </a:extLst>
            </p:cNvPr>
            <p:cNvSpPr>
              <a:spLocks/>
            </p:cNvSpPr>
            <p:nvPr/>
          </p:nvSpPr>
          <p:spPr bwMode="auto">
            <a:xfrm>
              <a:off x="1020" y="-1977"/>
              <a:ext cx="5465" cy="2067"/>
            </a:xfrm>
            <a:custGeom>
              <a:avLst/>
              <a:gdLst>
                <a:gd name="T0" fmla="*/ 4294 w 5465"/>
                <a:gd name="T1" fmla="*/ 1488 h 2067"/>
                <a:gd name="T2" fmla="*/ 4288 w 5465"/>
                <a:gd name="T3" fmla="*/ 1543 h 2067"/>
                <a:gd name="T4" fmla="*/ 4284 w 5465"/>
                <a:gd name="T5" fmla="*/ 1583 h 2067"/>
                <a:gd name="T6" fmla="*/ 4283 w 5465"/>
                <a:gd name="T7" fmla="*/ 1623 h 2067"/>
                <a:gd name="T8" fmla="*/ 4283 w 5465"/>
                <a:gd name="T9" fmla="*/ 1663 h 2067"/>
                <a:gd name="T10" fmla="*/ 4285 w 5465"/>
                <a:gd name="T11" fmla="*/ 1703 h 2067"/>
                <a:gd name="T12" fmla="*/ 4292 w 5465"/>
                <a:gd name="T13" fmla="*/ 1763 h 2067"/>
                <a:gd name="T14" fmla="*/ 4303 w 5465"/>
                <a:gd name="T15" fmla="*/ 1803 h 2067"/>
                <a:gd name="T16" fmla="*/ 4319 w 5465"/>
                <a:gd name="T17" fmla="*/ 1843 h 2067"/>
                <a:gd name="T18" fmla="*/ 4327 w 5465"/>
                <a:gd name="T19" fmla="*/ 1863 h 2067"/>
                <a:gd name="T20" fmla="*/ 4341 w 5465"/>
                <a:gd name="T21" fmla="*/ 1863 h 2067"/>
                <a:gd name="T22" fmla="*/ 4361 w 5465"/>
                <a:gd name="T23" fmla="*/ 1883 h 2067"/>
                <a:gd name="T24" fmla="*/ 4470 w 5465"/>
                <a:gd name="T25" fmla="*/ 1883 h 2067"/>
                <a:gd name="T26" fmla="*/ 4496 w 5465"/>
                <a:gd name="T27" fmla="*/ 1863 h 2067"/>
                <a:gd name="T28" fmla="*/ 4519 w 5465"/>
                <a:gd name="T29" fmla="*/ 1843 h 2067"/>
                <a:gd name="T30" fmla="*/ 4527 w 5465"/>
                <a:gd name="T31" fmla="*/ 1843 h 2067"/>
                <a:gd name="T32" fmla="*/ 4527 w 5465"/>
                <a:gd name="T33" fmla="*/ 1840 h 2067"/>
                <a:gd name="T34" fmla="*/ 4500 w 5465"/>
                <a:gd name="T35" fmla="*/ 1803 h 2067"/>
                <a:gd name="T36" fmla="*/ 4458 w 5465"/>
                <a:gd name="T37" fmla="*/ 1763 h 2067"/>
                <a:gd name="T38" fmla="*/ 4427 w 5465"/>
                <a:gd name="T39" fmla="*/ 1723 h 2067"/>
                <a:gd name="T40" fmla="*/ 4394 w 5465"/>
                <a:gd name="T41" fmla="*/ 1663 h 2067"/>
                <a:gd name="T42" fmla="*/ 4361 w 5465"/>
                <a:gd name="T43" fmla="*/ 1623 h 2067"/>
                <a:gd name="T44" fmla="*/ 4326 w 5465"/>
                <a:gd name="T45" fmla="*/ 1543 h 2067"/>
                <a:gd name="T46" fmla="*/ 4294 w 5465"/>
                <a:gd name="T47" fmla="*/ 1488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5" h="2067">
                  <a:moveTo>
                    <a:pt x="4294" y="1488"/>
                  </a:moveTo>
                  <a:lnTo>
                    <a:pt x="4288" y="1543"/>
                  </a:lnTo>
                  <a:lnTo>
                    <a:pt x="4284" y="1583"/>
                  </a:lnTo>
                  <a:lnTo>
                    <a:pt x="4283" y="1623"/>
                  </a:lnTo>
                  <a:lnTo>
                    <a:pt x="4283" y="1663"/>
                  </a:lnTo>
                  <a:lnTo>
                    <a:pt x="4285" y="1703"/>
                  </a:lnTo>
                  <a:lnTo>
                    <a:pt x="4292" y="1763"/>
                  </a:lnTo>
                  <a:lnTo>
                    <a:pt x="4303" y="1803"/>
                  </a:lnTo>
                  <a:lnTo>
                    <a:pt x="4319" y="1843"/>
                  </a:lnTo>
                  <a:lnTo>
                    <a:pt x="4327" y="1863"/>
                  </a:lnTo>
                  <a:lnTo>
                    <a:pt x="4341" y="1863"/>
                  </a:lnTo>
                  <a:lnTo>
                    <a:pt x="4361" y="1883"/>
                  </a:lnTo>
                  <a:lnTo>
                    <a:pt x="4470" y="1883"/>
                  </a:lnTo>
                  <a:lnTo>
                    <a:pt x="4496" y="1863"/>
                  </a:lnTo>
                  <a:lnTo>
                    <a:pt x="4519" y="1843"/>
                  </a:lnTo>
                  <a:lnTo>
                    <a:pt x="4527" y="1843"/>
                  </a:lnTo>
                  <a:lnTo>
                    <a:pt x="4527" y="1840"/>
                  </a:lnTo>
                  <a:lnTo>
                    <a:pt x="4500" y="1803"/>
                  </a:lnTo>
                  <a:lnTo>
                    <a:pt x="4458" y="1763"/>
                  </a:lnTo>
                  <a:lnTo>
                    <a:pt x="4427" y="1723"/>
                  </a:lnTo>
                  <a:lnTo>
                    <a:pt x="4394" y="1663"/>
                  </a:lnTo>
                  <a:lnTo>
                    <a:pt x="4361" y="1623"/>
                  </a:lnTo>
                  <a:lnTo>
                    <a:pt x="4326" y="1543"/>
                  </a:lnTo>
                  <a:lnTo>
                    <a:pt x="4294" y="1488"/>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1" name="Freeform 26">
              <a:extLst>
                <a:ext uri="{FF2B5EF4-FFF2-40B4-BE49-F238E27FC236}">
                  <a16:creationId xmlns:a16="http://schemas.microsoft.com/office/drawing/2014/main" id="{31B0E299-2C71-4AD6-85B2-31235669A002}"/>
                </a:ext>
              </a:extLst>
            </p:cNvPr>
            <p:cNvSpPr>
              <a:spLocks/>
            </p:cNvSpPr>
            <p:nvPr/>
          </p:nvSpPr>
          <p:spPr bwMode="auto">
            <a:xfrm>
              <a:off x="1020" y="-1977"/>
              <a:ext cx="5465" cy="2067"/>
            </a:xfrm>
            <a:custGeom>
              <a:avLst/>
              <a:gdLst>
                <a:gd name="T0" fmla="*/ 4527 w 5465"/>
                <a:gd name="T1" fmla="*/ 1840 h 2067"/>
                <a:gd name="T2" fmla="*/ 4527 w 5465"/>
                <a:gd name="T3" fmla="*/ 1843 h 2067"/>
                <a:gd name="T4" fmla="*/ 4519 w 5465"/>
                <a:gd name="T5" fmla="*/ 1843 h 2067"/>
                <a:gd name="T6" fmla="*/ 4496 w 5465"/>
                <a:gd name="T7" fmla="*/ 1863 h 2067"/>
                <a:gd name="T8" fmla="*/ 4470 w 5465"/>
                <a:gd name="T9" fmla="*/ 1883 h 2067"/>
                <a:gd name="T10" fmla="*/ 4547 w 5465"/>
                <a:gd name="T11" fmla="*/ 1883 h 2067"/>
                <a:gd name="T12" fmla="*/ 4529 w 5465"/>
                <a:gd name="T13" fmla="*/ 1843 h 2067"/>
                <a:gd name="T14" fmla="*/ 4527 w 5465"/>
                <a:gd name="T15" fmla="*/ 1840 h 20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5" h="2067">
                  <a:moveTo>
                    <a:pt x="4527" y="1840"/>
                  </a:moveTo>
                  <a:lnTo>
                    <a:pt x="4527" y="1843"/>
                  </a:lnTo>
                  <a:lnTo>
                    <a:pt x="4519" y="1843"/>
                  </a:lnTo>
                  <a:lnTo>
                    <a:pt x="4496" y="1863"/>
                  </a:lnTo>
                  <a:lnTo>
                    <a:pt x="4470" y="1883"/>
                  </a:lnTo>
                  <a:lnTo>
                    <a:pt x="4547" y="1883"/>
                  </a:lnTo>
                  <a:lnTo>
                    <a:pt x="4529" y="1843"/>
                  </a:lnTo>
                  <a:lnTo>
                    <a:pt x="4527" y="1840"/>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2" name="Freeform 25">
              <a:extLst>
                <a:ext uri="{FF2B5EF4-FFF2-40B4-BE49-F238E27FC236}">
                  <a16:creationId xmlns:a16="http://schemas.microsoft.com/office/drawing/2014/main" id="{E81CF946-26EB-4A0F-901A-CF27D3877F30}"/>
                </a:ext>
              </a:extLst>
            </p:cNvPr>
            <p:cNvSpPr>
              <a:spLocks/>
            </p:cNvSpPr>
            <p:nvPr/>
          </p:nvSpPr>
          <p:spPr bwMode="auto">
            <a:xfrm>
              <a:off x="1020" y="-1977"/>
              <a:ext cx="5465" cy="2067"/>
            </a:xfrm>
            <a:custGeom>
              <a:avLst/>
              <a:gdLst>
                <a:gd name="T0" fmla="*/ 4588 w 5465"/>
                <a:gd name="T1" fmla="*/ 403 h 2067"/>
                <a:gd name="T2" fmla="*/ 4534 w 5465"/>
                <a:gd name="T3" fmla="*/ 423 h 2067"/>
                <a:gd name="T4" fmla="*/ 4443 w 5465"/>
                <a:gd name="T5" fmla="*/ 423 h 2067"/>
                <a:gd name="T6" fmla="*/ 4423 w 5465"/>
                <a:gd name="T7" fmla="*/ 443 h 2067"/>
                <a:gd name="T8" fmla="*/ 4406 w 5465"/>
                <a:gd name="T9" fmla="*/ 503 h 2067"/>
                <a:gd name="T10" fmla="*/ 4392 w 5465"/>
                <a:gd name="T11" fmla="*/ 543 h 2067"/>
                <a:gd name="T12" fmla="*/ 4381 w 5465"/>
                <a:gd name="T13" fmla="*/ 623 h 2067"/>
                <a:gd name="T14" fmla="*/ 4378 w 5465"/>
                <a:gd name="T15" fmla="*/ 723 h 2067"/>
                <a:gd name="T16" fmla="*/ 4374 w 5465"/>
                <a:gd name="T17" fmla="*/ 823 h 2067"/>
                <a:gd name="T18" fmla="*/ 4371 w 5465"/>
                <a:gd name="T19" fmla="*/ 903 h 2067"/>
                <a:gd name="T20" fmla="*/ 4367 w 5465"/>
                <a:gd name="T21" fmla="*/ 963 h 2067"/>
                <a:gd name="T22" fmla="*/ 4363 w 5465"/>
                <a:gd name="T23" fmla="*/ 1003 h 2067"/>
                <a:gd name="T24" fmla="*/ 4356 w 5465"/>
                <a:gd name="T25" fmla="*/ 1044 h 2067"/>
                <a:gd name="T26" fmla="*/ 4360 w 5465"/>
                <a:gd name="T27" fmla="*/ 1063 h 2067"/>
                <a:gd name="T28" fmla="*/ 4370 w 5465"/>
                <a:gd name="T29" fmla="*/ 1063 h 2067"/>
                <a:gd name="T30" fmla="*/ 4375 w 5465"/>
                <a:gd name="T31" fmla="*/ 1083 h 2067"/>
                <a:gd name="T32" fmla="*/ 4367 w 5465"/>
                <a:gd name="T33" fmla="*/ 1123 h 2067"/>
                <a:gd name="T34" fmla="*/ 4345 w 5465"/>
                <a:gd name="T35" fmla="*/ 1163 h 2067"/>
                <a:gd name="T36" fmla="*/ 4337 w 5465"/>
                <a:gd name="T37" fmla="*/ 1167 h 2067"/>
                <a:gd name="T38" fmla="*/ 4328 w 5465"/>
                <a:gd name="T39" fmla="*/ 1223 h 2067"/>
                <a:gd name="T40" fmla="*/ 4314 w 5465"/>
                <a:gd name="T41" fmla="*/ 1323 h 2067"/>
                <a:gd name="T42" fmla="*/ 4303 w 5465"/>
                <a:gd name="T43" fmla="*/ 1403 h 2067"/>
                <a:gd name="T44" fmla="*/ 4294 w 5465"/>
                <a:gd name="T45" fmla="*/ 1483 h 2067"/>
                <a:gd name="T46" fmla="*/ 4294 w 5465"/>
                <a:gd name="T47" fmla="*/ 1488 h 2067"/>
                <a:gd name="T48" fmla="*/ 4326 w 5465"/>
                <a:gd name="T49" fmla="*/ 1543 h 2067"/>
                <a:gd name="T50" fmla="*/ 4361 w 5465"/>
                <a:gd name="T51" fmla="*/ 1623 h 2067"/>
                <a:gd name="T52" fmla="*/ 4394 w 5465"/>
                <a:gd name="T53" fmla="*/ 1663 h 2067"/>
                <a:gd name="T54" fmla="*/ 4427 w 5465"/>
                <a:gd name="T55" fmla="*/ 1723 h 2067"/>
                <a:gd name="T56" fmla="*/ 4458 w 5465"/>
                <a:gd name="T57" fmla="*/ 1763 h 2067"/>
                <a:gd name="T58" fmla="*/ 4500 w 5465"/>
                <a:gd name="T59" fmla="*/ 1803 h 2067"/>
                <a:gd name="T60" fmla="*/ 4527 w 5465"/>
                <a:gd name="T61" fmla="*/ 1840 h 2067"/>
                <a:gd name="T62" fmla="*/ 4533 w 5465"/>
                <a:gd name="T63" fmla="*/ 1803 h 2067"/>
                <a:gd name="T64" fmla="*/ 4538 w 5465"/>
                <a:gd name="T65" fmla="*/ 1743 h 2067"/>
                <a:gd name="T66" fmla="*/ 4541 w 5465"/>
                <a:gd name="T67" fmla="*/ 1663 h 2067"/>
                <a:gd name="T68" fmla="*/ 4549 w 5465"/>
                <a:gd name="T69" fmla="*/ 1563 h 2067"/>
                <a:gd name="T70" fmla="*/ 4557 w 5465"/>
                <a:gd name="T71" fmla="*/ 1463 h 2067"/>
                <a:gd name="T72" fmla="*/ 4567 w 5465"/>
                <a:gd name="T73" fmla="*/ 1363 h 2067"/>
                <a:gd name="T74" fmla="*/ 4578 w 5465"/>
                <a:gd name="T75" fmla="*/ 1283 h 2067"/>
                <a:gd name="T76" fmla="*/ 4590 w 5465"/>
                <a:gd name="T77" fmla="*/ 1223 h 2067"/>
                <a:gd name="T78" fmla="*/ 4603 w 5465"/>
                <a:gd name="T79" fmla="*/ 1163 h 2067"/>
                <a:gd name="T80" fmla="*/ 4617 w 5465"/>
                <a:gd name="T81" fmla="*/ 1103 h 2067"/>
                <a:gd name="T82" fmla="*/ 4871 w 5465"/>
                <a:gd name="T83" fmla="*/ 1103 h 2067"/>
                <a:gd name="T84" fmla="*/ 4832 w 5465"/>
                <a:gd name="T85" fmla="*/ 1003 h 2067"/>
                <a:gd name="T86" fmla="*/ 4794 w 5465"/>
                <a:gd name="T87" fmla="*/ 903 h 2067"/>
                <a:gd name="T88" fmla="*/ 4759 w 5465"/>
                <a:gd name="T89" fmla="*/ 803 h 2067"/>
                <a:gd name="T90" fmla="*/ 4725 w 5465"/>
                <a:gd name="T91" fmla="*/ 723 h 2067"/>
                <a:gd name="T92" fmla="*/ 4694 w 5465"/>
                <a:gd name="T93" fmla="*/ 643 h 2067"/>
                <a:gd name="T94" fmla="*/ 4664 w 5465"/>
                <a:gd name="T95" fmla="*/ 583 h 2067"/>
                <a:gd name="T96" fmla="*/ 4637 w 5465"/>
                <a:gd name="T97" fmla="*/ 523 h 2067"/>
                <a:gd name="T98" fmla="*/ 4611 w 5465"/>
                <a:gd name="T99" fmla="*/ 463 h 2067"/>
                <a:gd name="T100" fmla="*/ 4596 w 5465"/>
                <a:gd name="T101" fmla="*/ 423 h 2067"/>
                <a:gd name="T102" fmla="*/ 4450 w 5465"/>
                <a:gd name="T103" fmla="*/ 423 h 2067"/>
                <a:gd name="T104" fmla="*/ 4446 w 5465"/>
                <a:gd name="T105" fmla="*/ 403 h 2067"/>
                <a:gd name="T106" fmla="*/ 4588 w 5465"/>
                <a:gd name="T107" fmla="*/ 403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465" h="2067">
                  <a:moveTo>
                    <a:pt x="4588" y="403"/>
                  </a:moveTo>
                  <a:lnTo>
                    <a:pt x="4534" y="423"/>
                  </a:lnTo>
                  <a:lnTo>
                    <a:pt x="4443" y="423"/>
                  </a:lnTo>
                  <a:lnTo>
                    <a:pt x="4423" y="443"/>
                  </a:lnTo>
                  <a:lnTo>
                    <a:pt x="4406" y="503"/>
                  </a:lnTo>
                  <a:lnTo>
                    <a:pt x="4392" y="543"/>
                  </a:lnTo>
                  <a:lnTo>
                    <a:pt x="4381" y="623"/>
                  </a:lnTo>
                  <a:lnTo>
                    <a:pt x="4378" y="723"/>
                  </a:lnTo>
                  <a:lnTo>
                    <a:pt x="4374" y="823"/>
                  </a:lnTo>
                  <a:lnTo>
                    <a:pt x="4371" y="903"/>
                  </a:lnTo>
                  <a:lnTo>
                    <a:pt x="4367" y="963"/>
                  </a:lnTo>
                  <a:lnTo>
                    <a:pt x="4363" y="1003"/>
                  </a:lnTo>
                  <a:lnTo>
                    <a:pt x="4356" y="1044"/>
                  </a:lnTo>
                  <a:lnTo>
                    <a:pt x="4360" y="1063"/>
                  </a:lnTo>
                  <a:lnTo>
                    <a:pt x="4370" y="1063"/>
                  </a:lnTo>
                  <a:lnTo>
                    <a:pt x="4375" y="1083"/>
                  </a:lnTo>
                  <a:lnTo>
                    <a:pt x="4367" y="1123"/>
                  </a:lnTo>
                  <a:lnTo>
                    <a:pt x="4345" y="1163"/>
                  </a:lnTo>
                  <a:lnTo>
                    <a:pt x="4337" y="1167"/>
                  </a:lnTo>
                  <a:lnTo>
                    <a:pt x="4328" y="1223"/>
                  </a:lnTo>
                  <a:lnTo>
                    <a:pt x="4314" y="1323"/>
                  </a:lnTo>
                  <a:lnTo>
                    <a:pt x="4303" y="1403"/>
                  </a:lnTo>
                  <a:lnTo>
                    <a:pt x="4294" y="1483"/>
                  </a:lnTo>
                  <a:lnTo>
                    <a:pt x="4294" y="1488"/>
                  </a:lnTo>
                  <a:lnTo>
                    <a:pt x="4326" y="1543"/>
                  </a:lnTo>
                  <a:lnTo>
                    <a:pt x="4361" y="1623"/>
                  </a:lnTo>
                  <a:lnTo>
                    <a:pt x="4394" y="1663"/>
                  </a:lnTo>
                  <a:lnTo>
                    <a:pt x="4427" y="1723"/>
                  </a:lnTo>
                  <a:lnTo>
                    <a:pt x="4458" y="1763"/>
                  </a:lnTo>
                  <a:lnTo>
                    <a:pt x="4500" y="1803"/>
                  </a:lnTo>
                  <a:lnTo>
                    <a:pt x="4527" y="1840"/>
                  </a:lnTo>
                  <a:lnTo>
                    <a:pt x="4533" y="1803"/>
                  </a:lnTo>
                  <a:lnTo>
                    <a:pt x="4538" y="1743"/>
                  </a:lnTo>
                  <a:lnTo>
                    <a:pt x="4541" y="1663"/>
                  </a:lnTo>
                  <a:lnTo>
                    <a:pt x="4549" y="1563"/>
                  </a:lnTo>
                  <a:lnTo>
                    <a:pt x="4557" y="1463"/>
                  </a:lnTo>
                  <a:lnTo>
                    <a:pt x="4567" y="1363"/>
                  </a:lnTo>
                  <a:lnTo>
                    <a:pt x="4578" y="1283"/>
                  </a:lnTo>
                  <a:lnTo>
                    <a:pt x="4590" y="1223"/>
                  </a:lnTo>
                  <a:lnTo>
                    <a:pt x="4603" y="1163"/>
                  </a:lnTo>
                  <a:lnTo>
                    <a:pt x="4617" y="1103"/>
                  </a:lnTo>
                  <a:lnTo>
                    <a:pt x="4871" y="1103"/>
                  </a:lnTo>
                  <a:lnTo>
                    <a:pt x="4832" y="1003"/>
                  </a:lnTo>
                  <a:lnTo>
                    <a:pt x="4794" y="903"/>
                  </a:lnTo>
                  <a:lnTo>
                    <a:pt x="4759" y="803"/>
                  </a:lnTo>
                  <a:lnTo>
                    <a:pt x="4725" y="723"/>
                  </a:lnTo>
                  <a:lnTo>
                    <a:pt x="4694" y="643"/>
                  </a:lnTo>
                  <a:lnTo>
                    <a:pt x="4664" y="583"/>
                  </a:lnTo>
                  <a:lnTo>
                    <a:pt x="4637" y="523"/>
                  </a:lnTo>
                  <a:lnTo>
                    <a:pt x="4611" y="463"/>
                  </a:lnTo>
                  <a:lnTo>
                    <a:pt x="4596" y="423"/>
                  </a:lnTo>
                  <a:lnTo>
                    <a:pt x="4450" y="423"/>
                  </a:lnTo>
                  <a:lnTo>
                    <a:pt x="4446" y="403"/>
                  </a:lnTo>
                  <a:lnTo>
                    <a:pt x="4588" y="403"/>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3" name="Freeform 24">
              <a:extLst>
                <a:ext uri="{FF2B5EF4-FFF2-40B4-BE49-F238E27FC236}">
                  <a16:creationId xmlns:a16="http://schemas.microsoft.com/office/drawing/2014/main" id="{086EC4CB-F84B-4047-BD58-29B3964BC143}"/>
                </a:ext>
              </a:extLst>
            </p:cNvPr>
            <p:cNvSpPr>
              <a:spLocks/>
            </p:cNvSpPr>
            <p:nvPr/>
          </p:nvSpPr>
          <p:spPr bwMode="auto">
            <a:xfrm>
              <a:off x="1020" y="-1977"/>
              <a:ext cx="5465" cy="2067"/>
            </a:xfrm>
            <a:custGeom>
              <a:avLst/>
              <a:gdLst>
                <a:gd name="T0" fmla="*/ 2747 w 5465"/>
                <a:gd name="T1" fmla="*/ 1303 h 2067"/>
                <a:gd name="T2" fmla="*/ 2693 w 5465"/>
                <a:gd name="T3" fmla="*/ 1303 h 2067"/>
                <a:gd name="T4" fmla="*/ 2628 w 5465"/>
                <a:gd name="T5" fmla="*/ 1323 h 2067"/>
                <a:gd name="T6" fmla="*/ 2560 w 5465"/>
                <a:gd name="T7" fmla="*/ 1323 h 2067"/>
                <a:gd name="T8" fmla="*/ 2487 w 5465"/>
                <a:gd name="T9" fmla="*/ 1343 h 2067"/>
                <a:gd name="T10" fmla="*/ 2410 w 5465"/>
                <a:gd name="T11" fmla="*/ 1383 h 2067"/>
                <a:gd name="T12" fmla="*/ 2329 w 5465"/>
                <a:gd name="T13" fmla="*/ 1403 h 2067"/>
                <a:gd name="T14" fmla="*/ 2244 w 5465"/>
                <a:gd name="T15" fmla="*/ 1443 h 2067"/>
                <a:gd name="T16" fmla="*/ 2154 w 5465"/>
                <a:gd name="T17" fmla="*/ 1483 h 2067"/>
                <a:gd name="T18" fmla="*/ 2060 w 5465"/>
                <a:gd name="T19" fmla="*/ 1523 h 2067"/>
                <a:gd name="T20" fmla="*/ 1935 w 5465"/>
                <a:gd name="T21" fmla="*/ 1583 h 2067"/>
                <a:gd name="T22" fmla="*/ 1833 w 5465"/>
                <a:gd name="T23" fmla="*/ 1623 h 2067"/>
                <a:gd name="T24" fmla="*/ 1755 w 5465"/>
                <a:gd name="T25" fmla="*/ 1663 h 2067"/>
                <a:gd name="T26" fmla="*/ 1702 w 5465"/>
                <a:gd name="T27" fmla="*/ 1663 h 2067"/>
                <a:gd name="T28" fmla="*/ 1672 w 5465"/>
                <a:gd name="T29" fmla="*/ 1683 h 2067"/>
                <a:gd name="T30" fmla="*/ 2285 w 5465"/>
                <a:gd name="T31" fmla="*/ 1683 h 2067"/>
                <a:gd name="T32" fmla="*/ 2431 w 5465"/>
                <a:gd name="T33" fmla="*/ 1603 h 2067"/>
                <a:gd name="T34" fmla="*/ 2499 w 5465"/>
                <a:gd name="T35" fmla="*/ 1583 h 2067"/>
                <a:gd name="T36" fmla="*/ 2572 w 5465"/>
                <a:gd name="T37" fmla="*/ 1543 h 2067"/>
                <a:gd name="T38" fmla="*/ 2651 w 5465"/>
                <a:gd name="T39" fmla="*/ 1523 h 2067"/>
                <a:gd name="T40" fmla="*/ 2736 w 5465"/>
                <a:gd name="T41" fmla="*/ 1503 h 2067"/>
                <a:gd name="T42" fmla="*/ 2827 w 5465"/>
                <a:gd name="T43" fmla="*/ 1483 h 2067"/>
                <a:gd name="T44" fmla="*/ 2892 w 5465"/>
                <a:gd name="T45" fmla="*/ 1463 h 2067"/>
                <a:gd name="T46" fmla="*/ 2974 w 5465"/>
                <a:gd name="T47" fmla="*/ 1463 h 2067"/>
                <a:gd name="T48" fmla="*/ 2976 w 5465"/>
                <a:gd name="T49" fmla="*/ 1456 h 2067"/>
                <a:gd name="T50" fmla="*/ 2976 w 5465"/>
                <a:gd name="T51" fmla="*/ 1423 h 2067"/>
                <a:gd name="T52" fmla="*/ 2976 w 5465"/>
                <a:gd name="T53" fmla="*/ 1410 h 2067"/>
                <a:gd name="T54" fmla="*/ 2972 w 5465"/>
                <a:gd name="T55" fmla="*/ 1403 h 2067"/>
                <a:gd name="T56" fmla="*/ 2938 w 5465"/>
                <a:gd name="T57" fmla="*/ 1403 h 2067"/>
                <a:gd name="T58" fmla="*/ 2881 w 5465"/>
                <a:gd name="T59" fmla="*/ 1383 h 2067"/>
                <a:gd name="T60" fmla="*/ 2802 w 5465"/>
                <a:gd name="T61" fmla="*/ 1363 h 2067"/>
                <a:gd name="T62" fmla="*/ 2778 w 5465"/>
                <a:gd name="T63" fmla="*/ 1343 h 2067"/>
                <a:gd name="T64" fmla="*/ 2761 w 5465"/>
                <a:gd name="T65" fmla="*/ 1343 h 2067"/>
                <a:gd name="T66" fmla="*/ 2751 w 5465"/>
                <a:gd name="T67" fmla="*/ 1323 h 2067"/>
                <a:gd name="T68" fmla="*/ 2747 w 5465"/>
                <a:gd name="T69" fmla="*/ 1303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5" h="2067">
                  <a:moveTo>
                    <a:pt x="2747" y="1303"/>
                  </a:moveTo>
                  <a:lnTo>
                    <a:pt x="2693" y="1303"/>
                  </a:lnTo>
                  <a:lnTo>
                    <a:pt x="2628" y="1323"/>
                  </a:lnTo>
                  <a:lnTo>
                    <a:pt x="2560" y="1323"/>
                  </a:lnTo>
                  <a:lnTo>
                    <a:pt x="2487" y="1343"/>
                  </a:lnTo>
                  <a:lnTo>
                    <a:pt x="2410" y="1383"/>
                  </a:lnTo>
                  <a:lnTo>
                    <a:pt x="2329" y="1403"/>
                  </a:lnTo>
                  <a:lnTo>
                    <a:pt x="2244" y="1443"/>
                  </a:lnTo>
                  <a:lnTo>
                    <a:pt x="2154" y="1483"/>
                  </a:lnTo>
                  <a:lnTo>
                    <a:pt x="2060" y="1523"/>
                  </a:lnTo>
                  <a:lnTo>
                    <a:pt x="1935" y="1583"/>
                  </a:lnTo>
                  <a:lnTo>
                    <a:pt x="1833" y="1623"/>
                  </a:lnTo>
                  <a:lnTo>
                    <a:pt x="1755" y="1663"/>
                  </a:lnTo>
                  <a:lnTo>
                    <a:pt x="1702" y="1663"/>
                  </a:lnTo>
                  <a:lnTo>
                    <a:pt x="1672" y="1683"/>
                  </a:lnTo>
                  <a:lnTo>
                    <a:pt x="2285" y="1683"/>
                  </a:lnTo>
                  <a:lnTo>
                    <a:pt x="2431" y="1603"/>
                  </a:lnTo>
                  <a:lnTo>
                    <a:pt x="2499" y="1583"/>
                  </a:lnTo>
                  <a:lnTo>
                    <a:pt x="2572" y="1543"/>
                  </a:lnTo>
                  <a:lnTo>
                    <a:pt x="2651" y="1523"/>
                  </a:lnTo>
                  <a:lnTo>
                    <a:pt x="2736" y="1503"/>
                  </a:lnTo>
                  <a:lnTo>
                    <a:pt x="2827" y="1483"/>
                  </a:lnTo>
                  <a:lnTo>
                    <a:pt x="2892" y="1463"/>
                  </a:lnTo>
                  <a:lnTo>
                    <a:pt x="2974" y="1463"/>
                  </a:lnTo>
                  <a:lnTo>
                    <a:pt x="2976" y="1456"/>
                  </a:lnTo>
                  <a:lnTo>
                    <a:pt x="2976" y="1423"/>
                  </a:lnTo>
                  <a:lnTo>
                    <a:pt x="2976" y="1410"/>
                  </a:lnTo>
                  <a:lnTo>
                    <a:pt x="2972" y="1403"/>
                  </a:lnTo>
                  <a:lnTo>
                    <a:pt x="2938" y="1403"/>
                  </a:lnTo>
                  <a:lnTo>
                    <a:pt x="2881" y="1383"/>
                  </a:lnTo>
                  <a:lnTo>
                    <a:pt x="2802" y="1363"/>
                  </a:lnTo>
                  <a:lnTo>
                    <a:pt x="2778" y="1343"/>
                  </a:lnTo>
                  <a:lnTo>
                    <a:pt x="2761" y="1343"/>
                  </a:lnTo>
                  <a:lnTo>
                    <a:pt x="2751" y="1323"/>
                  </a:lnTo>
                  <a:lnTo>
                    <a:pt x="2747" y="1303"/>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4" name="Freeform 23">
              <a:extLst>
                <a:ext uri="{FF2B5EF4-FFF2-40B4-BE49-F238E27FC236}">
                  <a16:creationId xmlns:a16="http://schemas.microsoft.com/office/drawing/2014/main" id="{7DFB2D86-BB31-4B23-A6DD-A105A6762F26}"/>
                </a:ext>
              </a:extLst>
            </p:cNvPr>
            <p:cNvSpPr>
              <a:spLocks/>
            </p:cNvSpPr>
            <p:nvPr/>
          </p:nvSpPr>
          <p:spPr bwMode="auto">
            <a:xfrm>
              <a:off x="1020" y="-1977"/>
              <a:ext cx="5465" cy="2067"/>
            </a:xfrm>
            <a:custGeom>
              <a:avLst/>
              <a:gdLst>
                <a:gd name="T0" fmla="*/ 2976 w 5465"/>
                <a:gd name="T1" fmla="*/ 1456 h 2067"/>
                <a:gd name="T2" fmla="*/ 2969 w 5465"/>
                <a:gd name="T3" fmla="*/ 1483 h 2067"/>
                <a:gd name="T4" fmla="*/ 2959 w 5465"/>
                <a:gd name="T5" fmla="*/ 1523 h 2067"/>
                <a:gd name="T6" fmla="*/ 2953 w 5465"/>
                <a:gd name="T7" fmla="*/ 1563 h 2067"/>
                <a:gd name="T8" fmla="*/ 2951 w 5465"/>
                <a:gd name="T9" fmla="*/ 1583 h 2067"/>
                <a:gd name="T10" fmla="*/ 2958 w 5465"/>
                <a:gd name="T11" fmla="*/ 1643 h 2067"/>
                <a:gd name="T12" fmla="*/ 2969 w 5465"/>
                <a:gd name="T13" fmla="*/ 1663 h 2067"/>
                <a:gd name="T14" fmla="*/ 2987 w 5465"/>
                <a:gd name="T15" fmla="*/ 1683 h 2067"/>
                <a:gd name="T16" fmla="*/ 3111 w 5465"/>
                <a:gd name="T17" fmla="*/ 1683 h 2067"/>
                <a:gd name="T18" fmla="*/ 3149 w 5465"/>
                <a:gd name="T19" fmla="*/ 1663 h 2067"/>
                <a:gd name="T20" fmla="*/ 3185 w 5465"/>
                <a:gd name="T21" fmla="*/ 1623 h 2067"/>
                <a:gd name="T22" fmla="*/ 3220 w 5465"/>
                <a:gd name="T23" fmla="*/ 1583 h 2067"/>
                <a:gd name="T24" fmla="*/ 3270 w 5465"/>
                <a:gd name="T25" fmla="*/ 1483 h 2067"/>
                <a:gd name="T26" fmla="*/ 3280 w 5465"/>
                <a:gd name="T27" fmla="*/ 1463 h 2067"/>
                <a:gd name="T28" fmla="*/ 2976 w 5465"/>
                <a:gd name="T29" fmla="*/ 1463 h 2067"/>
                <a:gd name="T30" fmla="*/ 2976 w 5465"/>
                <a:gd name="T31" fmla="*/ 1456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65" h="2067">
                  <a:moveTo>
                    <a:pt x="2976" y="1456"/>
                  </a:moveTo>
                  <a:lnTo>
                    <a:pt x="2969" y="1483"/>
                  </a:lnTo>
                  <a:lnTo>
                    <a:pt x="2959" y="1523"/>
                  </a:lnTo>
                  <a:lnTo>
                    <a:pt x="2953" y="1563"/>
                  </a:lnTo>
                  <a:lnTo>
                    <a:pt x="2951" y="1583"/>
                  </a:lnTo>
                  <a:lnTo>
                    <a:pt x="2958" y="1643"/>
                  </a:lnTo>
                  <a:lnTo>
                    <a:pt x="2969" y="1663"/>
                  </a:lnTo>
                  <a:lnTo>
                    <a:pt x="2987" y="1683"/>
                  </a:lnTo>
                  <a:lnTo>
                    <a:pt x="3111" y="1683"/>
                  </a:lnTo>
                  <a:lnTo>
                    <a:pt x="3149" y="1663"/>
                  </a:lnTo>
                  <a:lnTo>
                    <a:pt x="3185" y="1623"/>
                  </a:lnTo>
                  <a:lnTo>
                    <a:pt x="3220" y="1583"/>
                  </a:lnTo>
                  <a:lnTo>
                    <a:pt x="3270" y="1483"/>
                  </a:lnTo>
                  <a:lnTo>
                    <a:pt x="3280" y="1463"/>
                  </a:lnTo>
                  <a:lnTo>
                    <a:pt x="2976" y="1463"/>
                  </a:lnTo>
                  <a:lnTo>
                    <a:pt x="2976" y="1456"/>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5" name="Freeform 22">
              <a:extLst>
                <a:ext uri="{FF2B5EF4-FFF2-40B4-BE49-F238E27FC236}">
                  <a16:creationId xmlns:a16="http://schemas.microsoft.com/office/drawing/2014/main" id="{54484553-365B-41B7-B973-0AB12D0B6FE8}"/>
                </a:ext>
              </a:extLst>
            </p:cNvPr>
            <p:cNvSpPr>
              <a:spLocks/>
            </p:cNvSpPr>
            <p:nvPr/>
          </p:nvSpPr>
          <p:spPr bwMode="auto">
            <a:xfrm>
              <a:off x="1020" y="-1977"/>
              <a:ext cx="5465" cy="2067"/>
            </a:xfrm>
            <a:custGeom>
              <a:avLst/>
              <a:gdLst>
                <a:gd name="T0" fmla="*/ 5333 w 5465"/>
                <a:gd name="T1" fmla="*/ 3 h 2067"/>
                <a:gd name="T2" fmla="*/ 5291 w 5465"/>
                <a:gd name="T3" fmla="*/ 3 h 2067"/>
                <a:gd name="T4" fmla="*/ 5266 w 5465"/>
                <a:gd name="T5" fmla="*/ 23 h 2067"/>
                <a:gd name="T6" fmla="*/ 5241 w 5465"/>
                <a:gd name="T7" fmla="*/ 43 h 2067"/>
                <a:gd name="T8" fmla="*/ 5217 w 5465"/>
                <a:gd name="T9" fmla="*/ 63 h 2067"/>
                <a:gd name="T10" fmla="*/ 5195 w 5465"/>
                <a:gd name="T11" fmla="*/ 1623 h 2067"/>
                <a:gd name="T12" fmla="*/ 5447 w 5465"/>
                <a:gd name="T13" fmla="*/ 1623 h 2067"/>
                <a:gd name="T14" fmla="*/ 5445 w 5465"/>
                <a:gd name="T15" fmla="*/ 1603 h 2067"/>
                <a:gd name="T16" fmla="*/ 5437 w 5465"/>
                <a:gd name="T17" fmla="*/ 1523 h 2067"/>
                <a:gd name="T18" fmla="*/ 5431 w 5465"/>
                <a:gd name="T19" fmla="*/ 1443 h 2067"/>
                <a:gd name="T20" fmla="*/ 5426 w 5465"/>
                <a:gd name="T21" fmla="*/ 1363 h 2067"/>
                <a:gd name="T22" fmla="*/ 5423 w 5465"/>
                <a:gd name="T23" fmla="*/ 1263 h 2067"/>
                <a:gd name="T24" fmla="*/ 5421 w 5465"/>
                <a:gd name="T25" fmla="*/ 1183 h 2067"/>
                <a:gd name="T26" fmla="*/ 5420 w 5465"/>
                <a:gd name="T27" fmla="*/ 1103 h 2067"/>
                <a:gd name="T28" fmla="*/ 5435 w 5465"/>
                <a:gd name="T29" fmla="*/ 263 h 2067"/>
                <a:gd name="T30" fmla="*/ 5436 w 5465"/>
                <a:gd name="T31" fmla="*/ 243 h 2067"/>
                <a:gd name="T32" fmla="*/ 5442 w 5465"/>
                <a:gd name="T33" fmla="*/ 203 h 2067"/>
                <a:gd name="T34" fmla="*/ 5451 w 5465"/>
                <a:gd name="T35" fmla="*/ 183 h 2067"/>
                <a:gd name="T36" fmla="*/ 5464 w 5465"/>
                <a:gd name="T37" fmla="*/ 143 h 2067"/>
                <a:gd name="T38" fmla="*/ 5460 w 5465"/>
                <a:gd name="T39" fmla="*/ 103 h 2067"/>
                <a:gd name="T40" fmla="*/ 5439 w 5465"/>
                <a:gd name="T41" fmla="*/ 63 h 2067"/>
                <a:gd name="T42" fmla="*/ 5411 w 5465"/>
                <a:gd name="T43" fmla="*/ 43 h 2067"/>
                <a:gd name="T44" fmla="*/ 5375 w 5465"/>
                <a:gd name="T45" fmla="*/ 23 h 2067"/>
                <a:gd name="T46" fmla="*/ 5333 w 5465"/>
                <a:gd name="T47" fmla="*/ 3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65" h="2067">
                  <a:moveTo>
                    <a:pt x="5333" y="3"/>
                  </a:moveTo>
                  <a:lnTo>
                    <a:pt x="5291" y="3"/>
                  </a:lnTo>
                  <a:lnTo>
                    <a:pt x="5266" y="23"/>
                  </a:lnTo>
                  <a:lnTo>
                    <a:pt x="5241" y="43"/>
                  </a:lnTo>
                  <a:lnTo>
                    <a:pt x="5217" y="63"/>
                  </a:lnTo>
                  <a:lnTo>
                    <a:pt x="5195" y="1623"/>
                  </a:lnTo>
                  <a:lnTo>
                    <a:pt x="5447" y="1623"/>
                  </a:lnTo>
                  <a:lnTo>
                    <a:pt x="5445" y="1603"/>
                  </a:lnTo>
                  <a:lnTo>
                    <a:pt x="5437" y="1523"/>
                  </a:lnTo>
                  <a:lnTo>
                    <a:pt x="5431" y="1443"/>
                  </a:lnTo>
                  <a:lnTo>
                    <a:pt x="5426" y="1363"/>
                  </a:lnTo>
                  <a:lnTo>
                    <a:pt x="5423" y="1263"/>
                  </a:lnTo>
                  <a:lnTo>
                    <a:pt x="5421" y="1183"/>
                  </a:lnTo>
                  <a:lnTo>
                    <a:pt x="5420" y="1103"/>
                  </a:lnTo>
                  <a:lnTo>
                    <a:pt x="5435" y="263"/>
                  </a:lnTo>
                  <a:lnTo>
                    <a:pt x="5436" y="243"/>
                  </a:lnTo>
                  <a:lnTo>
                    <a:pt x="5442" y="203"/>
                  </a:lnTo>
                  <a:lnTo>
                    <a:pt x="5451" y="183"/>
                  </a:lnTo>
                  <a:lnTo>
                    <a:pt x="5464" y="143"/>
                  </a:lnTo>
                  <a:lnTo>
                    <a:pt x="5460" y="103"/>
                  </a:lnTo>
                  <a:lnTo>
                    <a:pt x="5439" y="63"/>
                  </a:lnTo>
                  <a:lnTo>
                    <a:pt x="5411" y="43"/>
                  </a:lnTo>
                  <a:lnTo>
                    <a:pt x="5375" y="23"/>
                  </a:lnTo>
                  <a:lnTo>
                    <a:pt x="5333" y="3"/>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6" name="Freeform 21">
              <a:extLst>
                <a:ext uri="{FF2B5EF4-FFF2-40B4-BE49-F238E27FC236}">
                  <a16:creationId xmlns:a16="http://schemas.microsoft.com/office/drawing/2014/main" id="{8295E90F-5CF3-4793-83C1-D25C98C54D1E}"/>
                </a:ext>
              </a:extLst>
            </p:cNvPr>
            <p:cNvSpPr>
              <a:spLocks/>
            </p:cNvSpPr>
            <p:nvPr/>
          </p:nvSpPr>
          <p:spPr bwMode="auto">
            <a:xfrm>
              <a:off x="1020" y="-1977"/>
              <a:ext cx="5465" cy="2067"/>
            </a:xfrm>
            <a:custGeom>
              <a:avLst/>
              <a:gdLst>
                <a:gd name="T0" fmla="*/ 3368 w 5465"/>
                <a:gd name="T1" fmla="*/ 1303 h 2067"/>
                <a:gd name="T2" fmla="*/ 2944 w 5465"/>
                <a:gd name="T3" fmla="*/ 1303 h 2067"/>
                <a:gd name="T4" fmla="*/ 2979 w 5465"/>
                <a:gd name="T5" fmla="*/ 1323 h 2067"/>
                <a:gd name="T6" fmla="*/ 2976 w 5465"/>
                <a:gd name="T7" fmla="*/ 1410 h 2067"/>
                <a:gd name="T8" fmla="*/ 2984 w 5465"/>
                <a:gd name="T9" fmla="*/ 1423 h 2067"/>
                <a:gd name="T10" fmla="*/ 2976 w 5465"/>
                <a:gd name="T11" fmla="*/ 1456 h 2067"/>
                <a:gd name="T12" fmla="*/ 2976 w 5465"/>
                <a:gd name="T13" fmla="*/ 1463 h 2067"/>
                <a:gd name="T14" fmla="*/ 3280 w 5465"/>
                <a:gd name="T15" fmla="*/ 1463 h 2067"/>
                <a:gd name="T16" fmla="*/ 3310 w 5465"/>
                <a:gd name="T17" fmla="*/ 1403 h 2067"/>
                <a:gd name="T18" fmla="*/ 3339 w 5465"/>
                <a:gd name="T19" fmla="*/ 1343 h 2067"/>
                <a:gd name="T20" fmla="*/ 3358 w 5465"/>
                <a:gd name="T21" fmla="*/ 1323 h 2067"/>
                <a:gd name="T22" fmla="*/ 3368 w 5465"/>
                <a:gd name="T23" fmla="*/ 1303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65" h="2067">
                  <a:moveTo>
                    <a:pt x="3368" y="1303"/>
                  </a:moveTo>
                  <a:lnTo>
                    <a:pt x="2944" y="1303"/>
                  </a:lnTo>
                  <a:lnTo>
                    <a:pt x="2979" y="1323"/>
                  </a:lnTo>
                  <a:lnTo>
                    <a:pt x="2976" y="1410"/>
                  </a:lnTo>
                  <a:lnTo>
                    <a:pt x="2984" y="1423"/>
                  </a:lnTo>
                  <a:lnTo>
                    <a:pt x="2976" y="1456"/>
                  </a:lnTo>
                  <a:lnTo>
                    <a:pt x="2976" y="1463"/>
                  </a:lnTo>
                  <a:lnTo>
                    <a:pt x="3280" y="1463"/>
                  </a:lnTo>
                  <a:lnTo>
                    <a:pt x="3310" y="1403"/>
                  </a:lnTo>
                  <a:lnTo>
                    <a:pt x="3339" y="1343"/>
                  </a:lnTo>
                  <a:lnTo>
                    <a:pt x="3358" y="1323"/>
                  </a:lnTo>
                  <a:lnTo>
                    <a:pt x="3368" y="1303"/>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7" name="Freeform 20">
              <a:extLst>
                <a:ext uri="{FF2B5EF4-FFF2-40B4-BE49-F238E27FC236}">
                  <a16:creationId xmlns:a16="http://schemas.microsoft.com/office/drawing/2014/main" id="{3CDA8A1D-1275-4172-A93F-4F282249786B}"/>
                </a:ext>
              </a:extLst>
            </p:cNvPr>
            <p:cNvSpPr>
              <a:spLocks/>
            </p:cNvSpPr>
            <p:nvPr/>
          </p:nvSpPr>
          <p:spPr bwMode="auto">
            <a:xfrm>
              <a:off x="1020" y="-1977"/>
              <a:ext cx="5465" cy="2067"/>
            </a:xfrm>
            <a:custGeom>
              <a:avLst/>
              <a:gdLst>
                <a:gd name="T0" fmla="*/ 3707 w 5465"/>
                <a:gd name="T1" fmla="*/ 143 h 2067"/>
                <a:gd name="T2" fmla="*/ 3636 w 5465"/>
                <a:gd name="T3" fmla="*/ 183 h 2067"/>
                <a:gd name="T4" fmla="*/ 3583 w 5465"/>
                <a:gd name="T5" fmla="*/ 243 h 2067"/>
                <a:gd name="T6" fmla="*/ 3534 w 5465"/>
                <a:gd name="T7" fmla="*/ 383 h 2067"/>
                <a:gd name="T8" fmla="*/ 3489 w 5465"/>
                <a:gd name="T9" fmla="*/ 503 h 2067"/>
                <a:gd name="T10" fmla="*/ 3435 w 5465"/>
                <a:gd name="T11" fmla="*/ 623 h 2067"/>
                <a:gd name="T12" fmla="*/ 3368 w 5465"/>
                <a:gd name="T13" fmla="*/ 743 h 2067"/>
                <a:gd name="T14" fmla="*/ 3288 w 5465"/>
                <a:gd name="T15" fmla="*/ 883 h 2067"/>
                <a:gd name="T16" fmla="*/ 3194 w 5465"/>
                <a:gd name="T17" fmla="*/ 1043 h 2067"/>
                <a:gd name="T18" fmla="*/ 3143 w 5465"/>
                <a:gd name="T19" fmla="*/ 1123 h 2067"/>
                <a:gd name="T20" fmla="*/ 3107 w 5465"/>
                <a:gd name="T21" fmla="*/ 1143 h 2067"/>
                <a:gd name="T22" fmla="*/ 2814 w 5465"/>
                <a:gd name="T23" fmla="*/ 1243 h 2067"/>
                <a:gd name="T24" fmla="*/ 2763 w 5465"/>
                <a:gd name="T25" fmla="*/ 1283 h 2067"/>
                <a:gd name="T26" fmla="*/ 2751 w 5465"/>
                <a:gd name="T27" fmla="*/ 1323 h 2067"/>
                <a:gd name="T28" fmla="*/ 2778 w 5465"/>
                <a:gd name="T29" fmla="*/ 1343 h 2067"/>
                <a:gd name="T30" fmla="*/ 2881 w 5465"/>
                <a:gd name="T31" fmla="*/ 1383 h 2067"/>
                <a:gd name="T32" fmla="*/ 2972 w 5465"/>
                <a:gd name="T33" fmla="*/ 1403 h 2067"/>
                <a:gd name="T34" fmla="*/ 2979 w 5465"/>
                <a:gd name="T35" fmla="*/ 1323 h 2067"/>
                <a:gd name="T36" fmla="*/ 3368 w 5465"/>
                <a:gd name="T37" fmla="*/ 1303 h 2067"/>
                <a:gd name="T38" fmla="*/ 3448 w 5465"/>
                <a:gd name="T39" fmla="*/ 1283 h 2067"/>
                <a:gd name="T40" fmla="*/ 3608 w 5465"/>
                <a:gd name="T41" fmla="*/ 1243 h 2067"/>
                <a:gd name="T42" fmla="*/ 3848 w 5465"/>
                <a:gd name="T43" fmla="*/ 1223 h 2067"/>
                <a:gd name="T44" fmla="*/ 4255 w 5465"/>
                <a:gd name="T45" fmla="*/ 1203 h 2067"/>
                <a:gd name="T46" fmla="*/ 4337 w 5465"/>
                <a:gd name="T47" fmla="*/ 1167 h 2067"/>
                <a:gd name="T48" fmla="*/ 4353 w 5465"/>
                <a:gd name="T49" fmla="*/ 1063 h 2067"/>
                <a:gd name="T50" fmla="*/ 3543 w 5465"/>
                <a:gd name="T51" fmla="*/ 983 h 2067"/>
                <a:gd name="T52" fmla="*/ 3624 w 5465"/>
                <a:gd name="T53" fmla="*/ 843 h 2067"/>
                <a:gd name="T54" fmla="*/ 3725 w 5465"/>
                <a:gd name="T55" fmla="*/ 683 h 2067"/>
                <a:gd name="T56" fmla="*/ 3993 w 5465"/>
                <a:gd name="T57" fmla="*/ 663 h 2067"/>
                <a:gd name="T58" fmla="*/ 3961 w 5465"/>
                <a:gd name="T59" fmla="*/ 503 h 2067"/>
                <a:gd name="T60" fmla="*/ 3945 w 5465"/>
                <a:gd name="T61" fmla="*/ 383 h 2067"/>
                <a:gd name="T62" fmla="*/ 3943 w 5465"/>
                <a:gd name="T63" fmla="*/ 283 h 2067"/>
                <a:gd name="T64" fmla="*/ 3822 w 5465"/>
                <a:gd name="T65" fmla="*/ 183 h 2067"/>
                <a:gd name="T66" fmla="*/ 3717 w 5465"/>
                <a:gd name="T67" fmla="*/ 143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65" h="2067">
                  <a:moveTo>
                    <a:pt x="3717" y="143"/>
                  </a:moveTo>
                  <a:lnTo>
                    <a:pt x="3707" y="143"/>
                  </a:lnTo>
                  <a:lnTo>
                    <a:pt x="3669" y="163"/>
                  </a:lnTo>
                  <a:lnTo>
                    <a:pt x="3636" y="183"/>
                  </a:lnTo>
                  <a:lnTo>
                    <a:pt x="3607" y="203"/>
                  </a:lnTo>
                  <a:lnTo>
                    <a:pt x="3583" y="243"/>
                  </a:lnTo>
                  <a:lnTo>
                    <a:pt x="3558" y="323"/>
                  </a:lnTo>
                  <a:lnTo>
                    <a:pt x="3534" y="383"/>
                  </a:lnTo>
                  <a:lnTo>
                    <a:pt x="3511" y="443"/>
                  </a:lnTo>
                  <a:lnTo>
                    <a:pt x="3489" y="503"/>
                  </a:lnTo>
                  <a:lnTo>
                    <a:pt x="3463" y="563"/>
                  </a:lnTo>
                  <a:lnTo>
                    <a:pt x="3435" y="623"/>
                  </a:lnTo>
                  <a:lnTo>
                    <a:pt x="3403" y="683"/>
                  </a:lnTo>
                  <a:lnTo>
                    <a:pt x="3368" y="743"/>
                  </a:lnTo>
                  <a:lnTo>
                    <a:pt x="3329" y="823"/>
                  </a:lnTo>
                  <a:lnTo>
                    <a:pt x="3288" y="883"/>
                  </a:lnTo>
                  <a:lnTo>
                    <a:pt x="3243" y="963"/>
                  </a:lnTo>
                  <a:lnTo>
                    <a:pt x="3194" y="1043"/>
                  </a:lnTo>
                  <a:lnTo>
                    <a:pt x="3167" y="1083"/>
                  </a:lnTo>
                  <a:lnTo>
                    <a:pt x="3143" y="1123"/>
                  </a:lnTo>
                  <a:lnTo>
                    <a:pt x="3123" y="1143"/>
                  </a:lnTo>
                  <a:lnTo>
                    <a:pt x="3107" y="1143"/>
                  </a:lnTo>
                  <a:lnTo>
                    <a:pt x="2849" y="1223"/>
                  </a:lnTo>
                  <a:lnTo>
                    <a:pt x="2814" y="1243"/>
                  </a:lnTo>
                  <a:lnTo>
                    <a:pt x="2785" y="1263"/>
                  </a:lnTo>
                  <a:lnTo>
                    <a:pt x="2763" y="1283"/>
                  </a:lnTo>
                  <a:lnTo>
                    <a:pt x="2747" y="1303"/>
                  </a:lnTo>
                  <a:lnTo>
                    <a:pt x="2751" y="1323"/>
                  </a:lnTo>
                  <a:lnTo>
                    <a:pt x="2761" y="1343"/>
                  </a:lnTo>
                  <a:lnTo>
                    <a:pt x="2778" y="1343"/>
                  </a:lnTo>
                  <a:lnTo>
                    <a:pt x="2802" y="1363"/>
                  </a:lnTo>
                  <a:lnTo>
                    <a:pt x="2881" y="1383"/>
                  </a:lnTo>
                  <a:lnTo>
                    <a:pt x="2938" y="1403"/>
                  </a:lnTo>
                  <a:lnTo>
                    <a:pt x="2972" y="1403"/>
                  </a:lnTo>
                  <a:lnTo>
                    <a:pt x="2976" y="1410"/>
                  </a:lnTo>
                  <a:lnTo>
                    <a:pt x="2979" y="1323"/>
                  </a:lnTo>
                  <a:lnTo>
                    <a:pt x="2944" y="1303"/>
                  </a:lnTo>
                  <a:lnTo>
                    <a:pt x="3368" y="1303"/>
                  </a:lnTo>
                  <a:lnTo>
                    <a:pt x="3398" y="1283"/>
                  </a:lnTo>
                  <a:lnTo>
                    <a:pt x="3448" y="1283"/>
                  </a:lnTo>
                  <a:lnTo>
                    <a:pt x="3518" y="1263"/>
                  </a:lnTo>
                  <a:lnTo>
                    <a:pt x="3608" y="1243"/>
                  </a:lnTo>
                  <a:lnTo>
                    <a:pt x="3718" y="1243"/>
                  </a:lnTo>
                  <a:lnTo>
                    <a:pt x="3848" y="1223"/>
                  </a:lnTo>
                  <a:lnTo>
                    <a:pt x="4179" y="1223"/>
                  </a:lnTo>
                  <a:lnTo>
                    <a:pt x="4255" y="1203"/>
                  </a:lnTo>
                  <a:lnTo>
                    <a:pt x="4307" y="1183"/>
                  </a:lnTo>
                  <a:lnTo>
                    <a:pt x="4337" y="1167"/>
                  </a:lnTo>
                  <a:lnTo>
                    <a:pt x="4344" y="1123"/>
                  </a:lnTo>
                  <a:lnTo>
                    <a:pt x="4353" y="1063"/>
                  </a:lnTo>
                  <a:lnTo>
                    <a:pt x="3510" y="1063"/>
                  </a:lnTo>
                  <a:lnTo>
                    <a:pt x="3543" y="983"/>
                  </a:lnTo>
                  <a:lnTo>
                    <a:pt x="3581" y="923"/>
                  </a:lnTo>
                  <a:lnTo>
                    <a:pt x="3624" y="843"/>
                  </a:lnTo>
                  <a:lnTo>
                    <a:pt x="3672" y="763"/>
                  </a:lnTo>
                  <a:lnTo>
                    <a:pt x="3725" y="683"/>
                  </a:lnTo>
                  <a:lnTo>
                    <a:pt x="3999" y="683"/>
                  </a:lnTo>
                  <a:lnTo>
                    <a:pt x="3993" y="663"/>
                  </a:lnTo>
                  <a:lnTo>
                    <a:pt x="3975" y="583"/>
                  </a:lnTo>
                  <a:lnTo>
                    <a:pt x="3961" y="503"/>
                  </a:lnTo>
                  <a:lnTo>
                    <a:pt x="3951" y="443"/>
                  </a:lnTo>
                  <a:lnTo>
                    <a:pt x="3945" y="383"/>
                  </a:lnTo>
                  <a:lnTo>
                    <a:pt x="3943" y="323"/>
                  </a:lnTo>
                  <a:lnTo>
                    <a:pt x="3943" y="283"/>
                  </a:lnTo>
                  <a:lnTo>
                    <a:pt x="3880" y="223"/>
                  </a:lnTo>
                  <a:lnTo>
                    <a:pt x="3822" y="183"/>
                  </a:lnTo>
                  <a:lnTo>
                    <a:pt x="3768" y="163"/>
                  </a:lnTo>
                  <a:lnTo>
                    <a:pt x="3717" y="143"/>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8" name="Freeform 19">
              <a:extLst>
                <a:ext uri="{FF2B5EF4-FFF2-40B4-BE49-F238E27FC236}">
                  <a16:creationId xmlns:a16="http://schemas.microsoft.com/office/drawing/2014/main" id="{C6E29D24-69F1-472B-BC2E-34CD49D823B0}"/>
                </a:ext>
              </a:extLst>
            </p:cNvPr>
            <p:cNvSpPr>
              <a:spLocks/>
            </p:cNvSpPr>
            <p:nvPr/>
          </p:nvSpPr>
          <p:spPr bwMode="auto">
            <a:xfrm>
              <a:off x="1020" y="-1977"/>
              <a:ext cx="5465" cy="2067"/>
            </a:xfrm>
            <a:custGeom>
              <a:avLst/>
              <a:gdLst>
                <a:gd name="T0" fmla="*/ 4356 w 5465"/>
                <a:gd name="T1" fmla="*/ 1044 h 2067"/>
                <a:gd name="T2" fmla="*/ 4344 w 5465"/>
                <a:gd name="T3" fmla="*/ 1123 h 2067"/>
                <a:gd name="T4" fmla="*/ 4337 w 5465"/>
                <a:gd name="T5" fmla="*/ 1167 h 2067"/>
                <a:gd name="T6" fmla="*/ 4345 w 5465"/>
                <a:gd name="T7" fmla="*/ 1163 h 2067"/>
                <a:gd name="T8" fmla="*/ 4367 w 5465"/>
                <a:gd name="T9" fmla="*/ 1123 h 2067"/>
                <a:gd name="T10" fmla="*/ 4375 w 5465"/>
                <a:gd name="T11" fmla="*/ 1083 h 2067"/>
                <a:gd name="T12" fmla="*/ 4370 w 5465"/>
                <a:gd name="T13" fmla="*/ 1063 h 2067"/>
                <a:gd name="T14" fmla="*/ 4360 w 5465"/>
                <a:gd name="T15" fmla="*/ 1063 h 2067"/>
                <a:gd name="T16" fmla="*/ 4356 w 5465"/>
                <a:gd name="T17" fmla="*/ 1044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5" h="2067">
                  <a:moveTo>
                    <a:pt x="4356" y="1044"/>
                  </a:moveTo>
                  <a:lnTo>
                    <a:pt x="4344" y="1123"/>
                  </a:lnTo>
                  <a:lnTo>
                    <a:pt x="4337" y="1167"/>
                  </a:lnTo>
                  <a:lnTo>
                    <a:pt x="4345" y="1163"/>
                  </a:lnTo>
                  <a:lnTo>
                    <a:pt x="4367" y="1123"/>
                  </a:lnTo>
                  <a:lnTo>
                    <a:pt x="4375" y="1083"/>
                  </a:lnTo>
                  <a:lnTo>
                    <a:pt x="4370" y="1063"/>
                  </a:lnTo>
                  <a:lnTo>
                    <a:pt x="4360" y="1063"/>
                  </a:lnTo>
                  <a:lnTo>
                    <a:pt x="4356" y="1044"/>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9" name="Freeform 18">
              <a:extLst>
                <a:ext uri="{FF2B5EF4-FFF2-40B4-BE49-F238E27FC236}">
                  <a16:creationId xmlns:a16="http://schemas.microsoft.com/office/drawing/2014/main" id="{5E76023D-7FB8-464E-A3C7-1D9C3042833C}"/>
                </a:ext>
              </a:extLst>
            </p:cNvPr>
            <p:cNvSpPr>
              <a:spLocks/>
            </p:cNvSpPr>
            <p:nvPr/>
          </p:nvSpPr>
          <p:spPr bwMode="auto">
            <a:xfrm>
              <a:off x="1020" y="-1977"/>
              <a:ext cx="5465" cy="2067"/>
            </a:xfrm>
            <a:custGeom>
              <a:avLst/>
              <a:gdLst>
                <a:gd name="T0" fmla="*/ 3999 w 5465"/>
                <a:gd name="T1" fmla="*/ 683 h 2067"/>
                <a:gd name="T2" fmla="*/ 3725 w 5465"/>
                <a:gd name="T3" fmla="*/ 683 h 2067"/>
                <a:gd name="T4" fmla="*/ 3754 w 5465"/>
                <a:gd name="T5" fmla="*/ 703 h 2067"/>
                <a:gd name="T6" fmla="*/ 3774 w 5465"/>
                <a:gd name="T7" fmla="*/ 743 h 2067"/>
                <a:gd name="T8" fmla="*/ 3798 w 5465"/>
                <a:gd name="T9" fmla="*/ 803 h 2067"/>
                <a:gd name="T10" fmla="*/ 3825 w 5465"/>
                <a:gd name="T11" fmla="*/ 883 h 2067"/>
                <a:gd name="T12" fmla="*/ 3855 w 5465"/>
                <a:gd name="T13" fmla="*/ 1003 h 2067"/>
                <a:gd name="T14" fmla="*/ 3805 w 5465"/>
                <a:gd name="T15" fmla="*/ 1003 h 2067"/>
                <a:gd name="T16" fmla="*/ 3697 w 5465"/>
                <a:gd name="T17" fmla="*/ 1023 h 2067"/>
                <a:gd name="T18" fmla="*/ 3613 w 5465"/>
                <a:gd name="T19" fmla="*/ 1043 h 2067"/>
                <a:gd name="T20" fmla="*/ 3552 w 5465"/>
                <a:gd name="T21" fmla="*/ 1063 h 2067"/>
                <a:gd name="T22" fmla="*/ 4353 w 5465"/>
                <a:gd name="T23" fmla="*/ 1063 h 2067"/>
                <a:gd name="T24" fmla="*/ 4356 w 5465"/>
                <a:gd name="T25" fmla="*/ 1044 h 2067"/>
                <a:gd name="T26" fmla="*/ 4356 w 5465"/>
                <a:gd name="T27" fmla="*/ 1043 h 2067"/>
                <a:gd name="T28" fmla="*/ 4146 w 5465"/>
                <a:gd name="T29" fmla="*/ 1043 h 2067"/>
                <a:gd name="T30" fmla="*/ 4106 w 5465"/>
                <a:gd name="T31" fmla="*/ 1023 h 2067"/>
                <a:gd name="T32" fmla="*/ 4072 w 5465"/>
                <a:gd name="T33" fmla="*/ 923 h 2067"/>
                <a:gd name="T34" fmla="*/ 4042 w 5465"/>
                <a:gd name="T35" fmla="*/ 823 h 2067"/>
                <a:gd name="T36" fmla="*/ 4015 w 5465"/>
                <a:gd name="T37" fmla="*/ 743 h 2067"/>
                <a:gd name="T38" fmla="*/ 3999 w 5465"/>
                <a:gd name="T39" fmla="*/ 683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65" h="2067">
                  <a:moveTo>
                    <a:pt x="3999" y="683"/>
                  </a:moveTo>
                  <a:lnTo>
                    <a:pt x="3725" y="683"/>
                  </a:lnTo>
                  <a:lnTo>
                    <a:pt x="3754" y="703"/>
                  </a:lnTo>
                  <a:lnTo>
                    <a:pt x="3774" y="743"/>
                  </a:lnTo>
                  <a:lnTo>
                    <a:pt x="3798" y="803"/>
                  </a:lnTo>
                  <a:lnTo>
                    <a:pt x="3825" y="883"/>
                  </a:lnTo>
                  <a:lnTo>
                    <a:pt x="3855" y="1003"/>
                  </a:lnTo>
                  <a:lnTo>
                    <a:pt x="3805" y="1003"/>
                  </a:lnTo>
                  <a:lnTo>
                    <a:pt x="3697" y="1023"/>
                  </a:lnTo>
                  <a:lnTo>
                    <a:pt x="3613" y="1043"/>
                  </a:lnTo>
                  <a:lnTo>
                    <a:pt x="3552" y="1063"/>
                  </a:lnTo>
                  <a:lnTo>
                    <a:pt x="4353" y="1063"/>
                  </a:lnTo>
                  <a:lnTo>
                    <a:pt x="4356" y="1044"/>
                  </a:lnTo>
                  <a:lnTo>
                    <a:pt x="4356" y="1043"/>
                  </a:lnTo>
                  <a:lnTo>
                    <a:pt x="4146" y="1043"/>
                  </a:lnTo>
                  <a:lnTo>
                    <a:pt x="4106" y="1023"/>
                  </a:lnTo>
                  <a:lnTo>
                    <a:pt x="4072" y="923"/>
                  </a:lnTo>
                  <a:lnTo>
                    <a:pt x="4042" y="823"/>
                  </a:lnTo>
                  <a:lnTo>
                    <a:pt x="4015" y="743"/>
                  </a:lnTo>
                  <a:lnTo>
                    <a:pt x="3999" y="683"/>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30" name="Freeform 17">
              <a:extLst>
                <a:ext uri="{FF2B5EF4-FFF2-40B4-BE49-F238E27FC236}">
                  <a16:creationId xmlns:a16="http://schemas.microsoft.com/office/drawing/2014/main" id="{0E78D00C-FF51-4865-AD86-E1877876C870}"/>
                </a:ext>
              </a:extLst>
            </p:cNvPr>
            <p:cNvSpPr>
              <a:spLocks/>
            </p:cNvSpPr>
            <p:nvPr/>
          </p:nvSpPr>
          <p:spPr bwMode="auto">
            <a:xfrm>
              <a:off x="1020" y="-1977"/>
              <a:ext cx="5465" cy="2067"/>
            </a:xfrm>
            <a:custGeom>
              <a:avLst/>
              <a:gdLst>
                <a:gd name="T0" fmla="*/ 4322 w 5465"/>
                <a:gd name="T1" fmla="*/ 1023 h 2067"/>
                <a:gd name="T2" fmla="*/ 4291 w 5465"/>
                <a:gd name="T3" fmla="*/ 1023 h 2067"/>
                <a:gd name="T4" fmla="*/ 4146 w 5465"/>
                <a:gd name="T5" fmla="*/ 1043 h 2067"/>
                <a:gd name="T6" fmla="*/ 4343 w 5465"/>
                <a:gd name="T7" fmla="*/ 1043 h 2067"/>
                <a:gd name="T8" fmla="*/ 4322 w 5465"/>
                <a:gd name="T9" fmla="*/ 1023 h 2067"/>
              </a:gdLst>
              <a:ahLst/>
              <a:cxnLst>
                <a:cxn ang="0">
                  <a:pos x="T0" y="T1"/>
                </a:cxn>
                <a:cxn ang="0">
                  <a:pos x="T2" y="T3"/>
                </a:cxn>
                <a:cxn ang="0">
                  <a:pos x="T4" y="T5"/>
                </a:cxn>
                <a:cxn ang="0">
                  <a:pos x="T6" y="T7"/>
                </a:cxn>
                <a:cxn ang="0">
                  <a:pos x="T8" y="T9"/>
                </a:cxn>
              </a:cxnLst>
              <a:rect l="0" t="0" r="r" b="b"/>
              <a:pathLst>
                <a:path w="5465" h="2067">
                  <a:moveTo>
                    <a:pt x="4322" y="1023"/>
                  </a:moveTo>
                  <a:lnTo>
                    <a:pt x="4291" y="1023"/>
                  </a:lnTo>
                  <a:lnTo>
                    <a:pt x="4146" y="1043"/>
                  </a:lnTo>
                  <a:lnTo>
                    <a:pt x="4343" y="1043"/>
                  </a:lnTo>
                  <a:lnTo>
                    <a:pt x="4322" y="1023"/>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31" name="Freeform 16">
              <a:extLst>
                <a:ext uri="{FF2B5EF4-FFF2-40B4-BE49-F238E27FC236}">
                  <a16:creationId xmlns:a16="http://schemas.microsoft.com/office/drawing/2014/main" id="{A852FB8C-4300-4EEA-A928-B782A70EDBFC}"/>
                </a:ext>
              </a:extLst>
            </p:cNvPr>
            <p:cNvSpPr>
              <a:spLocks/>
            </p:cNvSpPr>
            <p:nvPr/>
          </p:nvSpPr>
          <p:spPr bwMode="auto">
            <a:xfrm>
              <a:off x="1020" y="-1977"/>
              <a:ext cx="5465" cy="2067"/>
            </a:xfrm>
            <a:custGeom>
              <a:avLst/>
              <a:gdLst>
                <a:gd name="T0" fmla="*/ 1602 w 5465"/>
                <a:gd name="T1" fmla="*/ 243 h 2067"/>
                <a:gd name="T2" fmla="*/ 1410 w 5465"/>
                <a:gd name="T3" fmla="*/ 243 h 2067"/>
                <a:gd name="T4" fmla="*/ 1400 w 5465"/>
                <a:gd name="T5" fmla="*/ 263 h 2067"/>
                <a:gd name="T6" fmla="*/ 1390 w 5465"/>
                <a:gd name="T7" fmla="*/ 283 h 2067"/>
                <a:gd name="T8" fmla="*/ 1380 w 5465"/>
                <a:gd name="T9" fmla="*/ 303 h 2067"/>
                <a:gd name="T10" fmla="*/ 1632 w 5465"/>
                <a:gd name="T11" fmla="*/ 303 h 2067"/>
                <a:gd name="T12" fmla="*/ 1627 w 5465"/>
                <a:gd name="T13" fmla="*/ 283 h 2067"/>
                <a:gd name="T14" fmla="*/ 1621 w 5465"/>
                <a:gd name="T15" fmla="*/ 263 h 2067"/>
                <a:gd name="T16" fmla="*/ 1602 w 5465"/>
                <a:gd name="T17" fmla="*/ 243 h 2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65" h="2067">
                  <a:moveTo>
                    <a:pt x="1602" y="243"/>
                  </a:moveTo>
                  <a:lnTo>
                    <a:pt x="1410" y="243"/>
                  </a:lnTo>
                  <a:lnTo>
                    <a:pt x="1400" y="263"/>
                  </a:lnTo>
                  <a:lnTo>
                    <a:pt x="1390" y="283"/>
                  </a:lnTo>
                  <a:lnTo>
                    <a:pt x="1380" y="303"/>
                  </a:lnTo>
                  <a:lnTo>
                    <a:pt x="1632" y="303"/>
                  </a:lnTo>
                  <a:lnTo>
                    <a:pt x="1627" y="283"/>
                  </a:lnTo>
                  <a:lnTo>
                    <a:pt x="1621" y="263"/>
                  </a:lnTo>
                  <a:lnTo>
                    <a:pt x="1602" y="243"/>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32" name="Freeform 15">
              <a:extLst>
                <a:ext uri="{FF2B5EF4-FFF2-40B4-BE49-F238E27FC236}">
                  <a16:creationId xmlns:a16="http://schemas.microsoft.com/office/drawing/2014/main" id="{D2048703-6EB6-4601-B4C1-21A97514627C}"/>
                </a:ext>
              </a:extLst>
            </p:cNvPr>
            <p:cNvSpPr>
              <a:spLocks/>
            </p:cNvSpPr>
            <p:nvPr/>
          </p:nvSpPr>
          <p:spPr bwMode="auto">
            <a:xfrm>
              <a:off x="1020" y="-1977"/>
              <a:ext cx="5465" cy="2067"/>
            </a:xfrm>
            <a:custGeom>
              <a:avLst/>
              <a:gdLst>
                <a:gd name="T0" fmla="*/ 1544 w 5465"/>
                <a:gd name="T1" fmla="*/ 223 h 2067"/>
                <a:gd name="T2" fmla="*/ 1444 w 5465"/>
                <a:gd name="T3" fmla="*/ 223 h 2067"/>
                <a:gd name="T4" fmla="*/ 1428 w 5465"/>
                <a:gd name="T5" fmla="*/ 243 h 2067"/>
                <a:gd name="T6" fmla="*/ 1577 w 5465"/>
                <a:gd name="T7" fmla="*/ 243 h 2067"/>
                <a:gd name="T8" fmla="*/ 1544 w 5465"/>
                <a:gd name="T9" fmla="*/ 223 h 2067"/>
              </a:gdLst>
              <a:ahLst/>
              <a:cxnLst>
                <a:cxn ang="0">
                  <a:pos x="T0" y="T1"/>
                </a:cxn>
                <a:cxn ang="0">
                  <a:pos x="T2" y="T3"/>
                </a:cxn>
                <a:cxn ang="0">
                  <a:pos x="T4" y="T5"/>
                </a:cxn>
                <a:cxn ang="0">
                  <a:pos x="T6" y="T7"/>
                </a:cxn>
                <a:cxn ang="0">
                  <a:pos x="T8" y="T9"/>
                </a:cxn>
              </a:cxnLst>
              <a:rect l="0" t="0" r="r" b="b"/>
              <a:pathLst>
                <a:path w="5465" h="2067">
                  <a:moveTo>
                    <a:pt x="1544" y="223"/>
                  </a:moveTo>
                  <a:lnTo>
                    <a:pt x="1444" y="223"/>
                  </a:lnTo>
                  <a:lnTo>
                    <a:pt x="1428" y="243"/>
                  </a:lnTo>
                  <a:lnTo>
                    <a:pt x="1577" y="243"/>
                  </a:lnTo>
                  <a:lnTo>
                    <a:pt x="1544" y="223"/>
                  </a:lnTo>
                  <a:close/>
                </a:path>
              </a:pathLst>
            </a:custGeom>
            <a:solidFill>
              <a:srgbClr val="0085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grpSp>
      <p:sp>
        <p:nvSpPr>
          <p:cNvPr id="33" name="Rectangle 34">
            <a:extLst>
              <a:ext uri="{FF2B5EF4-FFF2-40B4-BE49-F238E27FC236}">
                <a16:creationId xmlns:a16="http://schemas.microsoft.com/office/drawing/2014/main" id="{29534D57-FA2E-4423-8E93-E3670D70B734}"/>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50632"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34" name="Rectangle 35">
            <a:extLst>
              <a:ext uri="{FF2B5EF4-FFF2-40B4-BE49-F238E27FC236}">
                <a16:creationId xmlns:a16="http://schemas.microsoft.com/office/drawing/2014/main" id="{262CDD96-FA06-4320-BE8C-BF741E80606F}"/>
              </a:ext>
            </a:extLst>
          </p:cNvPr>
          <p:cNvSpPr>
            <a:spLocks noChangeArrowheads="1"/>
          </p:cNvSpPr>
          <p:nvPr/>
        </p:nvSpPr>
        <p:spPr bwMode="auto">
          <a:xfrm>
            <a:off x="0" y="1666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50632"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altLang="en-US" sz="1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mn-cs"/>
              </a:rPr>
            </a:br>
            <a:endParaRPr kumimoji="0" lang="en-GB"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 name="Rectangle 36">
            <a:extLst>
              <a:ext uri="{FF2B5EF4-FFF2-40B4-BE49-F238E27FC236}">
                <a16:creationId xmlns:a16="http://schemas.microsoft.com/office/drawing/2014/main" id="{B7E2D813-7EF0-42D2-A24A-02D786209067}"/>
              </a:ext>
            </a:extLst>
          </p:cNvPr>
          <p:cNvSpPr>
            <a:spLocks noChangeArrowheads="1"/>
          </p:cNvSpPr>
          <p:nvPr/>
        </p:nvSpPr>
        <p:spPr bwMode="auto">
          <a:xfrm>
            <a:off x="589855" y="3153030"/>
            <a:ext cx="7904554"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2000" b="0" i="0" u="none" strike="noStrike" kern="1200" cap="none" spc="0" normalizeH="0" baseline="0" noProof="0" dirty="0">
                <a:ln>
                  <a:noFill/>
                </a:ln>
                <a:solidFill>
                  <a:srgbClr val="6D2463"/>
                </a:solidFill>
                <a:effectLst/>
                <a:uLnTx/>
                <a:uFillTx/>
                <a:latin typeface="Lucida Sans Unicode" panose="020B0602030504020204" pitchFamily="34" charset="0"/>
                <a:ea typeface="Times New Roman" panose="02020603050405020304" pitchFamily="18" charset="0"/>
                <a:cs typeface="Lucida Sans Unicode" panose="020B0602030504020204" pitchFamily="34" charset="0"/>
              </a:rPr>
              <a:t>Local Outcome Improvement Plan</a:t>
            </a:r>
            <a:endParaRPr kumimoji="0" lang="en-GB" altLang="en-US" sz="1200" b="0" i="0" u="none" strike="noStrike" kern="1200" cap="none" spc="0" normalizeH="0" baseline="0" noProof="0" dirty="0">
              <a:ln>
                <a:noFill/>
              </a:ln>
              <a:solidFill>
                <a:prstClr val="black"/>
              </a:solidFill>
              <a:effectLst/>
              <a:uLnTx/>
              <a:uFillTx/>
              <a:latin typeface="Calibri Light" panose="020F03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br>
            <a:endPar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GB" altLang="en-US" sz="3600" b="0" i="0" u="none" strike="noStrike" kern="1200" cap="none" spc="0" normalizeH="0" baseline="0" noProof="0" dirty="0">
                <a:ln>
                  <a:noFill/>
                </a:ln>
                <a:solidFill>
                  <a:srgbClr val="6D2463"/>
                </a:solidFill>
                <a:effectLst/>
                <a:uLnTx/>
                <a:uFillTx/>
                <a:latin typeface="Lucida Sans Unicode" panose="020B0602030504020204" pitchFamily="34" charset="0"/>
                <a:ea typeface="Times New Roman" panose="02020603050405020304" pitchFamily="18" charset="0"/>
                <a:cs typeface="Lucida Sans Unicode" panose="020B0602030504020204" pitchFamily="34" charset="0"/>
              </a:rPr>
            </a:br>
            <a:endParaRPr kumimoji="0" lang="en-GB" altLang="en-US" sz="1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6" name="Rectangle 37">
            <a:extLst>
              <a:ext uri="{FF2B5EF4-FFF2-40B4-BE49-F238E27FC236}">
                <a16:creationId xmlns:a16="http://schemas.microsoft.com/office/drawing/2014/main" id="{E36F0F91-3210-4819-9A10-8F3A0D643976}"/>
              </a:ext>
            </a:extLst>
          </p:cNvPr>
          <p:cNvSpPr>
            <a:spLocks noChangeArrowheads="1"/>
          </p:cNvSpPr>
          <p:nvPr/>
        </p:nvSpPr>
        <p:spPr bwMode="auto">
          <a:xfrm>
            <a:off x="-1358900" y="349329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37" name="Rectangle 38">
            <a:extLst>
              <a:ext uri="{FF2B5EF4-FFF2-40B4-BE49-F238E27FC236}">
                <a16:creationId xmlns:a16="http://schemas.microsoft.com/office/drawing/2014/main" id="{7A3D75B6-0115-4399-A108-F744D64B43F2}"/>
              </a:ext>
            </a:extLst>
          </p:cNvPr>
          <p:cNvSpPr>
            <a:spLocks noChangeArrowheads="1"/>
          </p:cNvSpPr>
          <p:nvPr/>
        </p:nvSpPr>
        <p:spPr bwMode="auto">
          <a:xfrm>
            <a:off x="0" y="4791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38" name="Rectangle 39">
            <a:extLst>
              <a:ext uri="{FF2B5EF4-FFF2-40B4-BE49-F238E27FC236}">
                <a16:creationId xmlns:a16="http://schemas.microsoft.com/office/drawing/2014/main" id="{20B81E9C-1901-49E4-ACF4-DB74157EF56B}"/>
              </a:ext>
            </a:extLst>
          </p:cNvPr>
          <p:cNvSpPr>
            <a:spLocks noChangeArrowheads="1"/>
          </p:cNvSpPr>
          <p:nvPr/>
        </p:nvSpPr>
        <p:spPr bwMode="auto">
          <a:xfrm>
            <a:off x="6662738" y="66770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0" i="0" u="none" strike="noStrike" kern="1200" cap="none" spc="0" normalizeH="0" baseline="0" noProof="0" dirty="0">
                <a:ln>
                  <a:noFill/>
                </a:ln>
                <a:solidFill>
                  <a:srgbClr val="0083A5"/>
                </a:solidFill>
                <a:effectLst/>
                <a:uLnTx/>
                <a:uFillTx/>
                <a:latin typeface="Arial" panose="020B0604020202020204" pitchFamily="34" charset="0"/>
                <a:ea typeface="Times New Roman" panose="02020603050405020304" pitchFamily="18" charset="0"/>
                <a:cs typeface="Lucida Sans" panose="020B0602030504020204" pitchFamily="34" charset="0"/>
              </a:rPr>
              <a:t>Version 1.1 • Published June 2019 • </a:t>
            </a:r>
            <a:r>
              <a:rPr kumimoji="0" lang="en-GB" altLang="en-US" sz="1400" b="1" i="0" u="none" strike="noStrike" kern="1200" cap="none" spc="0" normalizeH="0" baseline="0" noProof="0" dirty="0">
                <a:ln>
                  <a:noFill/>
                </a:ln>
                <a:solidFill>
                  <a:srgbClr val="00858F"/>
                </a:solidFill>
                <a:effectLst/>
                <a:uLnTx/>
                <a:uFillTx/>
                <a:latin typeface="Arial" panose="020B0604020202020204" pitchFamily="34" charset="0"/>
                <a:ea typeface="Times New Roman" panose="02020603050405020304" pitchFamily="18" charset="0"/>
                <a:cs typeface="Arial" panose="020B0604020202020204" pitchFamily="34" charset="0"/>
              </a:rPr>
              <a:t>Fife Partnership </a:t>
            </a:r>
            <a:r>
              <a:rPr kumimoji="0" lang="en-GB" altLang="en-US" sz="1400" b="0" i="0" u="none" strike="noStrike" kern="1200" cap="none" spc="0" normalizeH="0" baseline="0" noProof="0" dirty="0">
                <a:ln>
                  <a:noFill/>
                </a:ln>
                <a:solidFill>
                  <a:srgbClr val="00858F"/>
                </a:solidFill>
                <a:effectLst/>
                <a:uLnTx/>
                <a:uFillTx/>
                <a:latin typeface="Arial" panose="020B0604020202020204" pitchFamily="34" charset="0"/>
                <a:ea typeface="Times New Roman" panose="02020603050405020304" pitchFamily="18" charset="0"/>
                <a:cs typeface="Arial" panose="020B0604020202020204" pitchFamily="34" charset="0"/>
              </a:rPr>
              <a:t>Creating a Fairer Fife</a:t>
            </a:r>
            <a:endParaRPr kumimoji="0" lang="en-GB"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39" name="TextBox 38">
            <a:extLst>
              <a:ext uri="{FF2B5EF4-FFF2-40B4-BE49-F238E27FC236}">
                <a16:creationId xmlns:a16="http://schemas.microsoft.com/office/drawing/2014/main" id="{E0C17661-FAA3-411A-87FA-B86C12A4D2D5}"/>
              </a:ext>
            </a:extLst>
          </p:cNvPr>
          <p:cNvSpPr txBox="1"/>
          <p:nvPr/>
        </p:nvSpPr>
        <p:spPr>
          <a:xfrm>
            <a:off x="8112789" y="2935068"/>
            <a:ext cx="3949588"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3600" b="0" i="0" u="none" strike="noStrike" kern="1200" cap="none" spc="0" normalizeH="0" baseline="0" noProof="0" dirty="0">
                <a:ln>
                  <a:noFill/>
                </a:ln>
                <a:solidFill>
                  <a:srgbClr val="6D2463"/>
                </a:solidFill>
                <a:effectLst/>
                <a:uLnTx/>
                <a:uFillTx/>
                <a:latin typeface="Lucida Sans Unicode" panose="020B0602030504020204" pitchFamily="34" charset="0"/>
                <a:ea typeface="Times New Roman" panose="02020603050405020304" pitchFamily="18" charset="0"/>
                <a:cs typeface="Lucida Sans Unicode" panose="020B0602030504020204" pitchFamily="34" charset="0"/>
              </a:rPr>
              <a:t>2017 - 2027</a:t>
            </a:r>
          </a:p>
        </p:txBody>
      </p:sp>
    </p:spTree>
    <p:extLst>
      <p:ext uri="{BB962C8B-B14F-4D97-AF65-F5344CB8AC3E}">
        <p14:creationId xmlns:p14="http://schemas.microsoft.com/office/powerpoint/2010/main" val="798507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D333CBE-B699-4E3B-9F45-C045F7734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a:extLst>
              <a:ext uri="{FF2B5EF4-FFF2-40B4-BE49-F238E27FC236}">
                <a16:creationId xmlns:a16="http://schemas.microsoft.com/office/drawing/2014/main" id="{CE8FA593-2A6E-48A7-8B3B-AAE086FF07C3}"/>
              </a:ext>
            </a:extLst>
          </p:cNvPr>
          <p:cNvSpPr txBox="1"/>
          <p:nvPr/>
        </p:nvSpPr>
        <p:spPr>
          <a:xfrm>
            <a:off x="446876" y="1761891"/>
            <a:ext cx="4362196" cy="1525343"/>
          </a:xfrm>
          <a:prstGeom prst="rect">
            <a:avLst/>
          </a:prstGeom>
        </p:spPr>
        <p:txBody>
          <a:bodyPr vert="horz" lIns="91440" tIns="45720" rIns="91440" bIns="45720" rtlCol="0" anchor="b">
            <a:normAutofit/>
          </a:bodyPr>
          <a:lstStyle/>
          <a:p>
            <a:pPr defTabSz="914400">
              <a:lnSpc>
                <a:spcPct val="80000"/>
              </a:lnSpc>
              <a:spcBef>
                <a:spcPct val="0"/>
              </a:spcBef>
              <a:spcAft>
                <a:spcPts val="600"/>
              </a:spcAft>
            </a:pPr>
            <a:r>
              <a:rPr lang="en-US" sz="4400" b="1" u="sng" kern="1200" spc="-120" baseline="0" dirty="0" err="1">
                <a:solidFill>
                  <a:srgbClr val="FFFFFF"/>
                </a:solidFill>
                <a:latin typeface="+mj-lt"/>
                <a:ea typeface="+mj-ea"/>
                <a:cs typeface="+mj-cs"/>
              </a:rPr>
              <a:t>Organisational</a:t>
            </a:r>
            <a:r>
              <a:rPr lang="en-US" sz="4400" b="1" u="sng" kern="1200" spc="-120" baseline="0" dirty="0">
                <a:solidFill>
                  <a:srgbClr val="FFFFFF"/>
                </a:solidFill>
                <a:latin typeface="+mj-lt"/>
                <a:ea typeface="+mj-ea"/>
                <a:cs typeface="+mj-cs"/>
              </a:rPr>
              <a:t> Effectiveness Model </a:t>
            </a:r>
          </a:p>
        </p:txBody>
      </p:sp>
      <p:sp>
        <p:nvSpPr>
          <p:cNvPr id="12" name="Rectangle 11">
            <a:extLst>
              <a:ext uri="{FF2B5EF4-FFF2-40B4-BE49-F238E27FC236}">
                <a16:creationId xmlns:a16="http://schemas.microsoft.com/office/drawing/2014/main" id="{FCA118C4-32A6-466D-8453-BA738103A0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2536" y="0"/>
            <a:ext cx="673946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A6663632-00E1-4135-894C-F516F4556B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033" r="809" b="1"/>
          <a:stretch/>
        </p:blipFill>
        <p:spPr>
          <a:xfrm>
            <a:off x="6096000" y="629265"/>
            <a:ext cx="5452536" cy="5585271"/>
          </a:xfrm>
          <a:prstGeom prst="rect">
            <a:avLst/>
          </a:prstGeom>
        </p:spPr>
      </p:pic>
    </p:spTree>
    <p:extLst>
      <p:ext uri="{BB962C8B-B14F-4D97-AF65-F5344CB8AC3E}">
        <p14:creationId xmlns:p14="http://schemas.microsoft.com/office/powerpoint/2010/main" val="1208943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499595-5E13-487B-B4A9-9D7C05E05CE3}"/>
              </a:ext>
            </a:extLst>
          </p:cNvPr>
          <p:cNvSpPr>
            <a:spLocks noGrp="1"/>
          </p:cNvSpPr>
          <p:nvPr>
            <p:ph type="title"/>
          </p:nvPr>
        </p:nvSpPr>
        <p:spPr>
          <a:xfrm>
            <a:off x="211873" y="936711"/>
            <a:ext cx="3557239" cy="4984578"/>
          </a:xfrm>
        </p:spPr>
        <p:txBody>
          <a:bodyPr vert="horz" lIns="91440" tIns="45720" rIns="91440" bIns="45720" rtlCol="0" anchor="ctr">
            <a:normAutofit/>
          </a:bodyPr>
          <a:lstStyle/>
          <a:p>
            <a:pPr algn="ctr"/>
            <a:r>
              <a:rPr lang="en-GB" sz="4400" b="1" u="sng" cap="none" dirty="0">
                <a:solidFill>
                  <a:schemeClr val="bg1"/>
                </a:solidFill>
              </a:rPr>
              <a:t>Plan for Fife </a:t>
            </a:r>
            <a:br>
              <a:rPr lang="en-GB" sz="4400" b="1" u="sng" dirty="0">
                <a:solidFill>
                  <a:schemeClr val="bg1"/>
                </a:solidFill>
              </a:rPr>
            </a:br>
            <a:r>
              <a:rPr lang="en-GB" sz="4400" b="1" u="sng" cap="none" dirty="0">
                <a:solidFill>
                  <a:schemeClr val="bg1"/>
                </a:solidFill>
              </a:rPr>
              <a:t>Key Areas for Change</a:t>
            </a:r>
            <a:endParaRPr lang="en-GB" sz="4400" b="1" u="sng" dirty="0">
              <a:solidFill>
                <a:schemeClr val="bg1"/>
              </a:solidFill>
            </a:endParaRPr>
          </a:p>
        </p:txBody>
      </p:sp>
      <p:graphicFrame>
        <p:nvGraphicFramePr>
          <p:cNvPr id="7" name="Table 2">
            <a:extLst>
              <a:ext uri="{FF2B5EF4-FFF2-40B4-BE49-F238E27FC236}">
                <a16:creationId xmlns:a16="http://schemas.microsoft.com/office/drawing/2014/main" id="{3FD9465C-E25D-449A-9494-FDBFC2571532}"/>
              </a:ext>
            </a:extLst>
          </p:cNvPr>
          <p:cNvGraphicFramePr>
            <a:graphicFrameLocks noGrp="1"/>
          </p:cNvGraphicFramePr>
          <p:nvPr>
            <p:extLst>
              <p:ext uri="{D42A27DB-BD31-4B8C-83A1-F6EECF244321}">
                <p14:modId xmlns:p14="http://schemas.microsoft.com/office/powerpoint/2010/main" val="3398820499"/>
              </p:ext>
            </p:extLst>
          </p:nvPr>
        </p:nvGraphicFramePr>
        <p:xfrm>
          <a:off x="4270954" y="413421"/>
          <a:ext cx="3233818" cy="2438400"/>
        </p:xfrm>
        <a:graphic>
          <a:graphicData uri="http://schemas.openxmlformats.org/drawingml/2006/table">
            <a:tbl>
              <a:tblPr firstRow="1" bandRow="1">
                <a:tableStyleId>{5C22544A-7EE6-4342-B048-85BDC9FD1C3A}</a:tableStyleId>
              </a:tblPr>
              <a:tblGrid>
                <a:gridCol w="3233818">
                  <a:extLst>
                    <a:ext uri="{9D8B030D-6E8A-4147-A177-3AD203B41FA5}">
                      <a16:colId xmlns:a16="http://schemas.microsoft.com/office/drawing/2014/main" val="1535573750"/>
                    </a:ext>
                  </a:extLst>
                </a:gridCol>
              </a:tblGrid>
              <a:tr h="756319">
                <a:tc>
                  <a:txBody>
                    <a:bodyPr/>
                    <a:lstStyle/>
                    <a:p>
                      <a:pPr algn="ctr"/>
                      <a:r>
                        <a:rPr lang="en-GB" sz="2800" dirty="0"/>
                        <a:t>Place</a:t>
                      </a:r>
                    </a:p>
                  </a:txBody>
                  <a:tcPr/>
                </a:tc>
                <a:extLst>
                  <a:ext uri="{0D108BD9-81ED-4DB2-BD59-A6C34878D82A}">
                    <a16:rowId xmlns:a16="http://schemas.microsoft.com/office/drawing/2014/main" val="3068789912"/>
                  </a:ext>
                </a:extLst>
              </a:tr>
              <a:tr h="1682081">
                <a:tc>
                  <a:txBody>
                    <a:bodyPr/>
                    <a:lstStyle/>
                    <a:p>
                      <a:pPr marL="285750" indent="-285750">
                        <a:buFont typeface="Arial" panose="020B0604020202020204" pitchFamily="34" charset="0"/>
                        <a:buChar char="•"/>
                      </a:pPr>
                      <a:r>
                        <a:rPr lang="en-GB" sz="2000" dirty="0">
                          <a:solidFill>
                            <a:schemeClr val="tx1"/>
                          </a:solidFill>
                        </a:rPr>
                        <a:t>All the resources</a:t>
                      </a:r>
                    </a:p>
                    <a:p>
                      <a:pPr marL="285750" indent="-285750">
                        <a:buFont typeface="Arial" panose="020B0604020202020204" pitchFamily="34" charset="0"/>
                        <a:buChar char="•"/>
                      </a:pPr>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Team Fife / Team Leven</a:t>
                      </a:r>
                    </a:p>
                  </a:txBody>
                  <a:tcPr/>
                </a:tc>
                <a:extLst>
                  <a:ext uri="{0D108BD9-81ED-4DB2-BD59-A6C34878D82A}">
                    <a16:rowId xmlns:a16="http://schemas.microsoft.com/office/drawing/2014/main" val="3674098775"/>
                  </a:ext>
                </a:extLst>
              </a:tr>
            </a:tbl>
          </a:graphicData>
        </a:graphic>
      </p:graphicFrame>
      <p:graphicFrame>
        <p:nvGraphicFramePr>
          <p:cNvPr id="9" name="Table 8">
            <a:extLst>
              <a:ext uri="{FF2B5EF4-FFF2-40B4-BE49-F238E27FC236}">
                <a16:creationId xmlns:a16="http://schemas.microsoft.com/office/drawing/2014/main" id="{3B5384CA-6F5C-4104-AB58-9759C3472C43}"/>
              </a:ext>
            </a:extLst>
          </p:cNvPr>
          <p:cNvGraphicFramePr>
            <a:graphicFrameLocks noGrp="1"/>
          </p:cNvGraphicFramePr>
          <p:nvPr>
            <p:extLst>
              <p:ext uri="{D42A27DB-BD31-4B8C-83A1-F6EECF244321}">
                <p14:modId xmlns:p14="http://schemas.microsoft.com/office/powerpoint/2010/main" val="754443627"/>
              </p:ext>
            </p:extLst>
          </p:nvPr>
        </p:nvGraphicFramePr>
        <p:xfrm>
          <a:off x="8486080" y="413421"/>
          <a:ext cx="3133491" cy="2438400"/>
        </p:xfrm>
        <a:graphic>
          <a:graphicData uri="http://schemas.openxmlformats.org/drawingml/2006/table">
            <a:tbl>
              <a:tblPr firstRow="1" bandRow="1">
                <a:tableStyleId>{5C22544A-7EE6-4342-B048-85BDC9FD1C3A}</a:tableStyleId>
              </a:tblPr>
              <a:tblGrid>
                <a:gridCol w="3133491">
                  <a:extLst>
                    <a:ext uri="{9D8B030D-6E8A-4147-A177-3AD203B41FA5}">
                      <a16:colId xmlns:a16="http://schemas.microsoft.com/office/drawing/2014/main" val="1535573750"/>
                    </a:ext>
                  </a:extLst>
                </a:gridCol>
              </a:tblGrid>
              <a:tr h="756319">
                <a:tc>
                  <a:txBody>
                    <a:bodyPr/>
                    <a:lstStyle/>
                    <a:p>
                      <a:pPr algn="ctr"/>
                      <a:r>
                        <a:rPr lang="en-GB" sz="2800" dirty="0"/>
                        <a:t>No Wrong Door </a:t>
                      </a:r>
                    </a:p>
                  </a:txBody>
                  <a:tcPr/>
                </a:tc>
                <a:extLst>
                  <a:ext uri="{0D108BD9-81ED-4DB2-BD59-A6C34878D82A}">
                    <a16:rowId xmlns:a16="http://schemas.microsoft.com/office/drawing/2014/main" val="3068789912"/>
                  </a:ext>
                </a:extLst>
              </a:tr>
              <a:tr h="1682081">
                <a:tc>
                  <a:txBody>
                    <a:bodyPr/>
                    <a:lstStyle/>
                    <a:p>
                      <a:pPr marL="285750" indent="-285750">
                        <a:buFont typeface="Arial" panose="020B0604020202020204" pitchFamily="34" charset="0"/>
                        <a:buChar char="•"/>
                      </a:pPr>
                      <a:r>
                        <a:rPr lang="en-GB" sz="2000" dirty="0">
                          <a:solidFill>
                            <a:schemeClr val="tx1"/>
                          </a:solidFill>
                        </a:rPr>
                        <a:t>The right place earlier</a:t>
                      </a:r>
                    </a:p>
                    <a:p>
                      <a:pPr marL="285750" indent="-285750">
                        <a:buFont typeface="Arial" panose="020B0604020202020204" pitchFamily="34" charset="0"/>
                        <a:buChar char="•"/>
                      </a:pPr>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Invest in relationship building</a:t>
                      </a:r>
                    </a:p>
                  </a:txBody>
                  <a:tcPr/>
                </a:tc>
                <a:extLst>
                  <a:ext uri="{0D108BD9-81ED-4DB2-BD59-A6C34878D82A}">
                    <a16:rowId xmlns:a16="http://schemas.microsoft.com/office/drawing/2014/main" val="3674098775"/>
                  </a:ext>
                </a:extLst>
              </a:tr>
            </a:tbl>
          </a:graphicData>
        </a:graphic>
      </p:graphicFrame>
      <p:graphicFrame>
        <p:nvGraphicFramePr>
          <p:cNvPr id="10" name="Table 2">
            <a:extLst>
              <a:ext uri="{FF2B5EF4-FFF2-40B4-BE49-F238E27FC236}">
                <a16:creationId xmlns:a16="http://schemas.microsoft.com/office/drawing/2014/main" id="{9AD66376-86FC-4A22-9E50-1AC408B7483A}"/>
              </a:ext>
            </a:extLst>
          </p:cNvPr>
          <p:cNvGraphicFramePr>
            <a:graphicFrameLocks noGrp="1"/>
          </p:cNvGraphicFramePr>
          <p:nvPr>
            <p:extLst>
              <p:ext uri="{D42A27DB-BD31-4B8C-83A1-F6EECF244321}">
                <p14:modId xmlns:p14="http://schemas.microsoft.com/office/powerpoint/2010/main" val="3439792653"/>
              </p:ext>
            </p:extLst>
          </p:nvPr>
        </p:nvGraphicFramePr>
        <p:xfrm>
          <a:off x="4270991" y="3723216"/>
          <a:ext cx="3233782" cy="2133600"/>
        </p:xfrm>
        <a:graphic>
          <a:graphicData uri="http://schemas.openxmlformats.org/drawingml/2006/table">
            <a:tbl>
              <a:tblPr firstRow="1" bandRow="1">
                <a:tableStyleId>{5C22544A-7EE6-4342-B048-85BDC9FD1C3A}</a:tableStyleId>
              </a:tblPr>
              <a:tblGrid>
                <a:gridCol w="3233782">
                  <a:extLst>
                    <a:ext uri="{9D8B030D-6E8A-4147-A177-3AD203B41FA5}">
                      <a16:colId xmlns:a16="http://schemas.microsoft.com/office/drawing/2014/main" val="1535573750"/>
                    </a:ext>
                  </a:extLst>
                </a:gridCol>
              </a:tblGrid>
              <a:tr h="562724">
                <a:tc>
                  <a:txBody>
                    <a:bodyPr/>
                    <a:lstStyle/>
                    <a:p>
                      <a:pPr algn="ctr"/>
                      <a:r>
                        <a:rPr lang="en-GB" sz="2400" dirty="0"/>
                        <a:t>Community Wealth Building</a:t>
                      </a:r>
                    </a:p>
                  </a:txBody>
                  <a:tcPr/>
                </a:tc>
                <a:extLst>
                  <a:ext uri="{0D108BD9-81ED-4DB2-BD59-A6C34878D82A}">
                    <a16:rowId xmlns:a16="http://schemas.microsoft.com/office/drawing/2014/main" val="3068789912"/>
                  </a:ext>
                </a:extLst>
              </a:tr>
              <a:tr h="1251518">
                <a:tc>
                  <a:txBody>
                    <a:bodyPr/>
                    <a:lstStyle/>
                    <a:p>
                      <a:pPr marL="285750" indent="-285750">
                        <a:buFont typeface="Arial" panose="020B0604020202020204" pitchFamily="34" charset="0"/>
                        <a:buChar char="•"/>
                      </a:pPr>
                      <a:r>
                        <a:rPr lang="en-GB" sz="2000" dirty="0">
                          <a:solidFill>
                            <a:schemeClr val="tx1"/>
                          </a:solidFill>
                        </a:rPr>
                        <a:t>Our resources as levers</a:t>
                      </a:r>
                    </a:p>
                    <a:p>
                      <a:pPr marL="285750" indent="-285750">
                        <a:buFont typeface="Arial" panose="020B0604020202020204" pitchFamily="34" charset="0"/>
                        <a:buChar char="•"/>
                      </a:pPr>
                      <a:endParaRPr lang="en-GB" sz="2000" dirty="0">
                        <a:solidFill>
                          <a:srgbClr val="003399"/>
                        </a:solidFill>
                      </a:endParaRPr>
                    </a:p>
                    <a:p>
                      <a:pPr marL="285750" indent="-285750">
                        <a:buFont typeface="Arial" panose="020B0604020202020204" pitchFamily="34" charset="0"/>
                        <a:buChar char="•"/>
                      </a:pPr>
                      <a:r>
                        <a:rPr lang="en-GB" sz="2000" dirty="0">
                          <a:solidFill>
                            <a:schemeClr val="tx1"/>
                          </a:solidFill>
                        </a:rPr>
                        <a:t>Economic diversity &amp; fairness</a:t>
                      </a:r>
                    </a:p>
                  </a:txBody>
                  <a:tcPr/>
                </a:tc>
                <a:extLst>
                  <a:ext uri="{0D108BD9-81ED-4DB2-BD59-A6C34878D82A}">
                    <a16:rowId xmlns:a16="http://schemas.microsoft.com/office/drawing/2014/main" val="3674098775"/>
                  </a:ext>
                </a:extLst>
              </a:tr>
            </a:tbl>
          </a:graphicData>
        </a:graphic>
      </p:graphicFrame>
      <p:graphicFrame>
        <p:nvGraphicFramePr>
          <p:cNvPr id="11" name="Table 2">
            <a:extLst>
              <a:ext uri="{FF2B5EF4-FFF2-40B4-BE49-F238E27FC236}">
                <a16:creationId xmlns:a16="http://schemas.microsoft.com/office/drawing/2014/main" id="{8E6B3303-48FE-4933-B0B1-5314B4BAD0F2}"/>
              </a:ext>
            </a:extLst>
          </p:cNvPr>
          <p:cNvGraphicFramePr>
            <a:graphicFrameLocks noGrp="1"/>
          </p:cNvGraphicFramePr>
          <p:nvPr>
            <p:extLst>
              <p:ext uri="{D42A27DB-BD31-4B8C-83A1-F6EECF244321}">
                <p14:modId xmlns:p14="http://schemas.microsoft.com/office/powerpoint/2010/main" val="2752316612"/>
              </p:ext>
            </p:extLst>
          </p:nvPr>
        </p:nvGraphicFramePr>
        <p:xfrm>
          <a:off x="8486080" y="3723216"/>
          <a:ext cx="3133491" cy="2438399"/>
        </p:xfrm>
        <a:graphic>
          <a:graphicData uri="http://schemas.openxmlformats.org/drawingml/2006/table">
            <a:tbl>
              <a:tblPr firstRow="1" bandRow="1">
                <a:tableStyleId>{5C22544A-7EE6-4342-B048-85BDC9FD1C3A}</a:tableStyleId>
              </a:tblPr>
              <a:tblGrid>
                <a:gridCol w="3133491">
                  <a:extLst>
                    <a:ext uri="{9D8B030D-6E8A-4147-A177-3AD203B41FA5}">
                      <a16:colId xmlns:a16="http://schemas.microsoft.com/office/drawing/2014/main" val="1535573750"/>
                    </a:ext>
                  </a:extLst>
                </a:gridCol>
              </a:tblGrid>
              <a:tr h="732450">
                <a:tc>
                  <a:txBody>
                    <a:bodyPr/>
                    <a:lstStyle/>
                    <a:p>
                      <a:pPr algn="ctr"/>
                      <a:r>
                        <a:rPr lang="en-GB" sz="2800" dirty="0"/>
                        <a:t>Health &amp; Well Being</a:t>
                      </a:r>
                    </a:p>
                  </a:txBody>
                  <a:tcPr/>
                </a:tc>
                <a:extLst>
                  <a:ext uri="{0D108BD9-81ED-4DB2-BD59-A6C34878D82A}">
                    <a16:rowId xmlns:a16="http://schemas.microsoft.com/office/drawing/2014/main" val="3068789912"/>
                  </a:ext>
                </a:extLst>
              </a:tr>
              <a:tr h="1705949">
                <a:tc>
                  <a:txBody>
                    <a:bodyPr/>
                    <a:lstStyle/>
                    <a:p>
                      <a:pPr marL="285750" indent="-285750">
                        <a:buFont typeface="Arial" panose="020B0604020202020204" pitchFamily="34" charset="0"/>
                        <a:buChar char="•"/>
                      </a:pPr>
                      <a:r>
                        <a:rPr lang="en-GB" sz="2000" dirty="0">
                          <a:solidFill>
                            <a:schemeClr val="tx1"/>
                          </a:solidFill>
                        </a:rPr>
                        <a:t>Tackling inequality</a:t>
                      </a:r>
                    </a:p>
                    <a:p>
                      <a:pPr marL="285750" indent="-285750">
                        <a:buFont typeface="Arial" panose="020B0604020202020204" pitchFamily="34" charset="0"/>
                        <a:buChar char="•"/>
                      </a:pPr>
                      <a:endParaRPr lang="en-GB" sz="2000" dirty="0">
                        <a:solidFill>
                          <a:schemeClr val="tx1"/>
                        </a:solidFill>
                      </a:endParaRPr>
                    </a:p>
                    <a:p>
                      <a:pPr marL="285750" indent="-285750">
                        <a:buFont typeface="Arial" panose="020B0604020202020204" pitchFamily="34" charset="0"/>
                        <a:buChar char="•"/>
                      </a:pPr>
                      <a:r>
                        <a:rPr lang="en-GB" sz="2000" dirty="0">
                          <a:solidFill>
                            <a:schemeClr val="tx1"/>
                          </a:solidFill>
                        </a:rPr>
                        <a:t>Prevention &amp; community capacity</a:t>
                      </a:r>
                    </a:p>
                  </a:txBody>
                  <a:tcPr/>
                </a:tc>
                <a:extLst>
                  <a:ext uri="{0D108BD9-81ED-4DB2-BD59-A6C34878D82A}">
                    <a16:rowId xmlns:a16="http://schemas.microsoft.com/office/drawing/2014/main" val="3674098775"/>
                  </a:ext>
                </a:extLst>
              </a:tr>
            </a:tbl>
          </a:graphicData>
        </a:graphic>
      </p:graphicFrame>
    </p:spTree>
    <p:extLst>
      <p:ext uri="{BB962C8B-B14F-4D97-AF65-F5344CB8AC3E}">
        <p14:creationId xmlns:p14="http://schemas.microsoft.com/office/powerpoint/2010/main" val="246633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499595-5E13-487B-B4A9-9D7C05E05CE3}"/>
              </a:ext>
            </a:extLst>
          </p:cNvPr>
          <p:cNvSpPr>
            <a:spLocks noGrp="1"/>
          </p:cNvSpPr>
          <p:nvPr>
            <p:ph type="title"/>
          </p:nvPr>
        </p:nvSpPr>
        <p:spPr>
          <a:xfrm>
            <a:off x="250920" y="454190"/>
            <a:ext cx="3557239" cy="4984578"/>
          </a:xfrm>
        </p:spPr>
        <p:txBody>
          <a:bodyPr vert="horz" lIns="91440" tIns="45720" rIns="91440" bIns="45720" rtlCol="0" anchor="ctr">
            <a:noAutofit/>
          </a:bodyPr>
          <a:lstStyle/>
          <a:p>
            <a:pPr algn="ctr"/>
            <a:r>
              <a:rPr lang="en-GB" sz="4800" b="1" dirty="0">
                <a:solidFill>
                  <a:schemeClr val="bg1"/>
                </a:solidFill>
                <a:effectLst>
                  <a:outerShdw blurRad="38100" dist="38100" dir="2700000" algn="tl">
                    <a:srgbClr val="000000">
                      <a:alpha val="43137"/>
                    </a:srgbClr>
                  </a:outerShdw>
                </a:effectLst>
                <a:latin typeface="+mj-lt"/>
              </a:rPr>
              <a:t>THE COMMUNITY PARADIGM </a:t>
            </a:r>
            <a:br>
              <a:rPr lang="en-GB" sz="4800" b="1" dirty="0">
                <a:solidFill>
                  <a:schemeClr val="bg1"/>
                </a:solidFill>
                <a:effectLst>
                  <a:outerShdw blurRad="38100" dist="38100" dir="2700000" algn="tl">
                    <a:srgbClr val="000000">
                      <a:alpha val="43137"/>
                    </a:srgbClr>
                  </a:outerShdw>
                </a:effectLst>
                <a:latin typeface="+mj-lt"/>
              </a:rPr>
            </a:br>
            <a:br>
              <a:rPr lang="en-GB" sz="4800" dirty="0">
                <a:solidFill>
                  <a:schemeClr val="bg1"/>
                </a:solidFill>
                <a:effectLst>
                  <a:outerShdw blurRad="38100" dist="38100" dir="2700000" algn="tl">
                    <a:srgbClr val="000000">
                      <a:alpha val="43137"/>
                    </a:srgbClr>
                  </a:outerShdw>
                </a:effectLst>
                <a:latin typeface="+mj-lt"/>
              </a:rPr>
            </a:br>
            <a:r>
              <a:rPr lang="en-GB" sz="1800" dirty="0">
                <a:solidFill>
                  <a:schemeClr val="bg1"/>
                </a:solidFill>
                <a:latin typeface="+mj-lt"/>
              </a:rPr>
              <a:t>WHY PUBLIC SERVICES NEED RADICAL CHANGE AND HOW IT CAN BE ACHIEVED </a:t>
            </a:r>
            <a:endParaRPr lang="en-GB" sz="1400" dirty="0">
              <a:solidFill>
                <a:schemeClr val="bg1"/>
              </a:solidFill>
              <a:latin typeface="+mj-lt"/>
            </a:endParaRPr>
          </a:p>
        </p:txBody>
      </p:sp>
      <p:sp>
        <p:nvSpPr>
          <p:cNvPr id="4" name="Rectangle: Rounded Corners 3">
            <a:extLst>
              <a:ext uri="{FF2B5EF4-FFF2-40B4-BE49-F238E27FC236}">
                <a16:creationId xmlns:a16="http://schemas.microsoft.com/office/drawing/2014/main" id="{42A891F7-B9AF-4E69-A576-0FB8E6E88228}"/>
              </a:ext>
            </a:extLst>
          </p:cNvPr>
          <p:cNvSpPr/>
          <p:nvPr/>
        </p:nvSpPr>
        <p:spPr>
          <a:xfrm>
            <a:off x="4253380" y="130789"/>
            <a:ext cx="2724615" cy="1873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Civic</a:t>
            </a:r>
          </a:p>
        </p:txBody>
      </p:sp>
      <p:sp>
        <p:nvSpPr>
          <p:cNvPr id="11" name="Rectangle: Rounded Corners 10">
            <a:extLst>
              <a:ext uri="{FF2B5EF4-FFF2-40B4-BE49-F238E27FC236}">
                <a16:creationId xmlns:a16="http://schemas.microsoft.com/office/drawing/2014/main" id="{0A19E844-D7EA-4ED6-825B-F8C5DC900C22}"/>
              </a:ext>
            </a:extLst>
          </p:cNvPr>
          <p:cNvSpPr/>
          <p:nvPr/>
        </p:nvSpPr>
        <p:spPr>
          <a:xfrm>
            <a:off x="4243372" y="4502066"/>
            <a:ext cx="2724615" cy="1873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Market</a:t>
            </a:r>
          </a:p>
        </p:txBody>
      </p:sp>
      <p:sp>
        <p:nvSpPr>
          <p:cNvPr id="13" name="Rectangle: Rounded Corners 12">
            <a:extLst>
              <a:ext uri="{FF2B5EF4-FFF2-40B4-BE49-F238E27FC236}">
                <a16:creationId xmlns:a16="http://schemas.microsoft.com/office/drawing/2014/main" id="{5DA79BD2-41D9-460E-BACA-2F60D7698167}"/>
              </a:ext>
            </a:extLst>
          </p:cNvPr>
          <p:cNvSpPr/>
          <p:nvPr/>
        </p:nvSpPr>
        <p:spPr>
          <a:xfrm>
            <a:off x="9255511" y="4511014"/>
            <a:ext cx="2724615" cy="1873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Community</a:t>
            </a:r>
            <a:r>
              <a:rPr lang="en-GB" sz="3200" b="1" dirty="0">
                <a:solidFill>
                  <a:schemeClr val="tx1"/>
                </a:solidFill>
              </a:rPr>
              <a:t> </a:t>
            </a:r>
          </a:p>
        </p:txBody>
      </p:sp>
      <p:sp>
        <p:nvSpPr>
          <p:cNvPr id="14" name="Rectangle: Rounded Corners 13">
            <a:extLst>
              <a:ext uri="{FF2B5EF4-FFF2-40B4-BE49-F238E27FC236}">
                <a16:creationId xmlns:a16="http://schemas.microsoft.com/office/drawing/2014/main" id="{1FD24421-E600-44C4-B6B3-A1AEE55103F5}"/>
              </a:ext>
            </a:extLst>
          </p:cNvPr>
          <p:cNvSpPr/>
          <p:nvPr/>
        </p:nvSpPr>
        <p:spPr>
          <a:xfrm>
            <a:off x="9255511" y="149896"/>
            <a:ext cx="2724615" cy="18734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rPr>
              <a:t>State</a:t>
            </a:r>
          </a:p>
        </p:txBody>
      </p:sp>
      <p:cxnSp>
        <p:nvCxnSpPr>
          <p:cNvPr id="15" name="Straight Arrow Connector 14">
            <a:extLst>
              <a:ext uri="{FF2B5EF4-FFF2-40B4-BE49-F238E27FC236}">
                <a16:creationId xmlns:a16="http://schemas.microsoft.com/office/drawing/2014/main" id="{3EFD51C7-5677-4C76-9BA3-901BF8C992AF}"/>
              </a:ext>
            </a:extLst>
          </p:cNvPr>
          <p:cNvCxnSpPr>
            <a:cxnSpLocks/>
          </p:cNvCxnSpPr>
          <p:nvPr/>
        </p:nvCxnSpPr>
        <p:spPr>
          <a:xfrm>
            <a:off x="4546092" y="2159611"/>
            <a:ext cx="141597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5" name="TextBox 4">
            <a:extLst>
              <a:ext uri="{FF2B5EF4-FFF2-40B4-BE49-F238E27FC236}">
                <a16:creationId xmlns:a16="http://schemas.microsoft.com/office/drawing/2014/main" id="{55ACFF62-D76A-43EC-AD18-F7619574B8BF}"/>
              </a:ext>
            </a:extLst>
          </p:cNvPr>
          <p:cNvSpPr txBox="1"/>
          <p:nvPr/>
        </p:nvSpPr>
        <p:spPr>
          <a:xfrm>
            <a:off x="6046628" y="1999035"/>
            <a:ext cx="1090962" cy="367318"/>
          </a:xfrm>
          <a:prstGeom prst="rect">
            <a:avLst/>
          </a:prstGeom>
          <a:noFill/>
        </p:spPr>
        <p:txBody>
          <a:bodyPr wrap="square" rtlCol="0">
            <a:spAutoFit/>
          </a:bodyPr>
          <a:lstStyle/>
          <a:p>
            <a:r>
              <a:rPr lang="en-GB" dirty="0"/>
              <a:t>WW2</a:t>
            </a:r>
          </a:p>
        </p:txBody>
      </p:sp>
      <p:sp>
        <p:nvSpPr>
          <p:cNvPr id="16" name="TextBox 15">
            <a:extLst>
              <a:ext uri="{FF2B5EF4-FFF2-40B4-BE49-F238E27FC236}">
                <a16:creationId xmlns:a16="http://schemas.microsoft.com/office/drawing/2014/main" id="{0B3B6DA6-A41F-4290-A457-2A936CD0C6C5}"/>
              </a:ext>
            </a:extLst>
          </p:cNvPr>
          <p:cNvSpPr txBox="1"/>
          <p:nvPr/>
        </p:nvSpPr>
        <p:spPr>
          <a:xfrm>
            <a:off x="9512435" y="2004194"/>
            <a:ext cx="2210765" cy="369332"/>
          </a:xfrm>
          <a:prstGeom prst="rect">
            <a:avLst/>
          </a:prstGeom>
          <a:noFill/>
        </p:spPr>
        <p:txBody>
          <a:bodyPr wrap="square" rtlCol="0">
            <a:spAutoFit/>
          </a:bodyPr>
          <a:lstStyle/>
          <a:p>
            <a:r>
              <a:rPr lang="en-GB" dirty="0"/>
              <a:t>1940 </a:t>
            </a:r>
          </a:p>
        </p:txBody>
      </p:sp>
      <p:cxnSp>
        <p:nvCxnSpPr>
          <p:cNvPr id="17" name="Straight Arrow Connector 16">
            <a:extLst>
              <a:ext uri="{FF2B5EF4-FFF2-40B4-BE49-F238E27FC236}">
                <a16:creationId xmlns:a16="http://schemas.microsoft.com/office/drawing/2014/main" id="{68936F56-4113-4F36-A2DC-DC8A3934C98C}"/>
              </a:ext>
            </a:extLst>
          </p:cNvPr>
          <p:cNvCxnSpPr>
            <a:cxnSpLocks/>
          </p:cNvCxnSpPr>
          <p:nvPr/>
        </p:nvCxnSpPr>
        <p:spPr>
          <a:xfrm>
            <a:off x="10268297" y="2188860"/>
            <a:ext cx="1483112"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19270946-A369-4087-988D-EBD0EC0790B7}"/>
              </a:ext>
            </a:extLst>
          </p:cNvPr>
          <p:cNvSpPr txBox="1"/>
          <p:nvPr/>
        </p:nvSpPr>
        <p:spPr>
          <a:xfrm>
            <a:off x="4351282" y="6404355"/>
            <a:ext cx="2128754" cy="369332"/>
          </a:xfrm>
          <a:prstGeom prst="rect">
            <a:avLst/>
          </a:prstGeom>
          <a:noFill/>
        </p:spPr>
        <p:txBody>
          <a:bodyPr wrap="square" rtlCol="0">
            <a:spAutoFit/>
          </a:bodyPr>
          <a:lstStyle/>
          <a:p>
            <a:r>
              <a:rPr lang="en-GB" dirty="0"/>
              <a:t>Mid 1980s </a:t>
            </a:r>
          </a:p>
        </p:txBody>
      </p:sp>
      <p:cxnSp>
        <p:nvCxnSpPr>
          <p:cNvPr id="21" name="Straight Arrow Connector 20">
            <a:extLst>
              <a:ext uri="{FF2B5EF4-FFF2-40B4-BE49-F238E27FC236}">
                <a16:creationId xmlns:a16="http://schemas.microsoft.com/office/drawing/2014/main" id="{8A7CBAA5-F5A1-46EA-B5EB-683B7D4221EF}"/>
              </a:ext>
            </a:extLst>
          </p:cNvPr>
          <p:cNvCxnSpPr>
            <a:cxnSpLocks/>
          </p:cNvCxnSpPr>
          <p:nvPr/>
        </p:nvCxnSpPr>
        <p:spPr>
          <a:xfrm>
            <a:off x="5578031" y="6589021"/>
            <a:ext cx="1279969"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22FEA3DB-EA31-4D28-A7C1-F56DA58F4C1D}"/>
              </a:ext>
            </a:extLst>
          </p:cNvPr>
          <p:cNvSpPr txBox="1"/>
          <p:nvPr/>
        </p:nvSpPr>
        <p:spPr>
          <a:xfrm>
            <a:off x="9402454" y="6387974"/>
            <a:ext cx="2025570" cy="369332"/>
          </a:xfrm>
          <a:prstGeom prst="rect">
            <a:avLst/>
          </a:prstGeom>
          <a:noFill/>
        </p:spPr>
        <p:txBody>
          <a:bodyPr wrap="square" rtlCol="0">
            <a:spAutoFit/>
          </a:bodyPr>
          <a:lstStyle/>
          <a:p>
            <a:r>
              <a:rPr lang="en-GB" dirty="0"/>
              <a:t>Emergent</a:t>
            </a:r>
            <a:r>
              <a:rPr lang="en-GB" sz="1600" dirty="0"/>
              <a:t> </a:t>
            </a:r>
          </a:p>
        </p:txBody>
      </p:sp>
      <p:cxnSp>
        <p:nvCxnSpPr>
          <p:cNvPr id="28" name="Straight Arrow Connector 27">
            <a:extLst>
              <a:ext uri="{FF2B5EF4-FFF2-40B4-BE49-F238E27FC236}">
                <a16:creationId xmlns:a16="http://schemas.microsoft.com/office/drawing/2014/main" id="{F2984B6D-27D8-49B3-955C-6197E9E102ED}"/>
              </a:ext>
            </a:extLst>
          </p:cNvPr>
          <p:cNvCxnSpPr>
            <a:cxnSpLocks/>
          </p:cNvCxnSpPr>
          <p:nvPr/>
        </p:nvCxnSpPr>
        <p:spPr>
          <a:xfrm>
            <a:off x="10415239" y="6589021"/>
            <a:ext cx="1427356"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a16="http://schemas.microsoft.com/office/drawing/2014/main" id="{DCAD04CF-AA0C-4039-8377-FC822820C752}"/>
              </a:ext>
            </a:extLst>
          </p:cNvPr>
          <p:cNvPicPr>
            <a:picLocks noChangeAspect="1"/>
          </p:cNvPicPr>
          <p:nvPr/>
        </p:nvPicPr>
        <p:blipFill>
          <a:blip r:embed="rId2"/>
          <a:stretch>
            <a:fillRect/>
          </a:stretch>
        </p:blipFill>
        <p:spPr>
          <a:xfrm>
            <a:off x="6267832" y="2337522"/>
            <a:ext cx="3389125" cy="2177210"/>
          </a:xfrm>
          <a:prstGeom prst="rect">
            <a:avLst/>
          </a:prstGeom>
        </p:spPr>
      </p:pic>
    </p:spTree>
    <p:extLst>
      <p:ext uri="{BB962C8B-B14F-4D97-AF65-F5344CB8AC3E}">
        <p14:creationId xmlns:p14="http://schemas.microsoft.com/office/powerpoint/2010/main" val="17915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88D80A3-503A-400A-9D7F-99EC3CE06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Diagram 1">
            <a:extLst>
              <a:ext uri="{FF2B5EF4-FFF2-40B4-BE49-F238E27FC236}">
                <a16:creationId xmlns:a16="http://schemas.microsoft.com/office/drawing/2014/main" id="{C634394B-D7F0-4278-8022-58260C58288D}"/>
              </a:ext>
            </a:extLst>
          </p:cNvPr>
          <p:cNvGraphicFramePr/>
          <p:nvPr>
            <p:extLst>
              <p:ext uri="{D42A27DB-BD31-4B8C-83A1-F6EECF244321}">
                <p14:modId xmlns:p14="http://schemas.microsoft.com/office/powerpoint/2010/main" val="2421229890"/>
              </p:ext>
            </p:extLst>
          </p:nvPr>
        </p:nvGraphicFramePr>
        <p:xfrm>
          <a:off x="676275" y="643468"/>
          <a:ext cx="10872258" cy="3501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510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D6F6937-3B5A-4391-9F37-58A571B36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8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499595-5E13-487B-B4A9-9D7C05E05CE3}"/>
              </a:ext>
            </a:extLst>
          </p:cNvPr>
          <p:cNvSpPr>
            <a:spLocks noGrp="1"/>
          </p:cNvSpPr>
          <p:nvPr>
            <p:ph type="title"/>
          </p:nvPr>
        </p:nvSpPr>
        <p:spPr>
          <a:xfrm>
            <a:off x="646072" y="557569"/>
            <a:ext cx="2988265" cy="4984578"/>
          </a:xfrm>
        </p:spPr>
        <p:txBody>
          <a:bodyPr vert="horz" lIns="91440" tIns="45720" rIns="91440" bIns="45720" rtlCol="0" anchor="ctr">
            <a:normAutofit/>
          </a:bodyPr>
          <a:lstStyle/>
          <a:p>
            <a:r>
              <a:rPr lang="en-US" sz="4400" b="1" u="sng" cap="none" dirty="0">
                <a:solidFill>
                  <a:srgbClr val="FFFFFF"/>
                </a:solidFill>
              </a:rPr>
              <a:t>The Task</a:t>
            </a:r>
          </a:p>
        </p:txBody>
      </p:sp>
      <p:sp>
        <p:nvSpPr>
          <p:cNvPr id="3" name="Text Placeholder 2">
            <a:extLst>
              <a:ext uri="{FF2B5EF4-FFF2-40B4-BE49-F238E27FC236}">
                <a16:creationId xmlns:a16="http://schemas.microsoft.com/office/drawing/2014/main" id="{A7639E3B-DCBC-4859-9D8F-1CF364B9FE8E}"/>
              </a:ext>
            </a:extLst>
          </p:cNvPr>
          <p:cNvSpPr>
            <a:spLocks noGrp="1"/>
          </p:cNvSpPr>
          <p:nvPr>
            <p:ph type="body" idx="1"/>
          </p:nvPr>
        </p:nvSpPr>
        <p:spPr>
          <a:xfrm>
            <a:off x="4705152" y="267629"/>
            <a:ext cx="6815992" cy="6144322"/>
          </a:xfrm>
        </p:spPr>
        <p:txBody>
          <a:bodyPr vert="horz" lIns="91440" tIns="45720" rIns="91440" bIns="45720" rtlCol="0" anchor="ctr">
            <a:normAutofit/>
          </a:bodyPr>
          <a:lstStyle/>
          <a:p>
            <a:pPr>
              <a:buFont typeface="Arial" pitchFamily="34" charset="0"/>
              <a:buChar char=" "/>
            </a:pPr>
            <a:endParaRPr lang="en-US" b="1" dirty="0">
              <a:solidFill>
                <a:schemeClr val="tx1">
                  <a:lumMod val="85000"/>
                  <a:lumOff val="15000"/>
                </a:schemeClr>
              </a:solidFill>
            </a:endParaRPr>
          </a:p>
          <a:p>
            <a:pPr lvl="5"/>
            <a:endParaRPr lang="en-US" sz="2000" b="1" dirty="0">
              <a:solidFill>
                <a:schemeClr val="tx1">
                  <a:lumMod val="85000"/>
                  <a:lumOff val="15000"/>
                </a:schemeClr>
              </a:solidFill>
            </a:endParaRPr>
          </a:p>
          <a:p>
            <a:pPr lvl="5"/>
            <a:endParaRPr lang="en-US" sz="2000" b="1" dirty="0">
              <a:solidFill>
                <a:schemeClr val="tx1">
                  <a:lumMod val="85000"/>
                  <a:lumOff val="15000"/>
                </a:schemeClr>
              </a:solidFill>
            </a:endParaRPr>
          </a:p>
          <a:p>
            <a:pPr lvl="5" indent="-2286000">
              <a:buFont typeface="Arial" pitchFamily="34" charset="0"/>
              <a:buChar char=" "/>
            </a:pPr>
            <a:endParaRPr lang="en-US" dirty="0">
              <a:solidFill>
                <a:schemeClr val="tx1">
                  <a:lumMod val="85000"/>
                  <a:lumOff val="15000"/>
                </a:schemeClr>
              </a:solidFill>
            </a:endParaRPr>
          </a:p>
          <a:p>
            <a:pPr marL="0" lvl="5">
              <a:buFont typeface="Arial" pitchFamily="34" charset="0"/>
              <a:buChar char=" "/>
            </a:pPr>
            <a:r>
              <a:rPr lang="en-US" b="1" dirty="0">
                <a:solidFill>
                  <a:schemeClr val="tx1">
                    <a:lumMod val="85000"/>
                    <a:lumOff val="15000"/>
                  </a:schemeClr>
                </a:solidFill>
              </a:rPr>
              <a:t>	</a:t>
            </a:r>
            <a:r>
              <a:rPr lang="en-US" dirty="0">
                <a:solidFill>
                  <a:schemeClr val="tx1">
                    <a:lumMod val="85000"/>
                    <a:lumOff val="15000"/>
                  </a:schemeClr>
                </a:solidFill>
              </a:rPr>
              <a:t>							</a:t>
            </a:r>
          </a:p>
          <a:p>
            <a:pPr>
              <a:buFont typeface="Arial" pitchFamily="34" charset="0"/>
              <a:buChar char=" "/>
            </a:pPr>
            <a:endParaRPr lang="en-US" dirty="0">
              <a:solidFill>
                <a:schemeClr val="tx1">
                  <a:lumMod val="85000"/>
                  <a:lumOff val="15000"/>
                </a:schemeClr>
              </a:solidFill>
            </a:endParaRPr>
          </a:p>
        </p:txBody>
      </p:sp>
      <p:sp>
        <p:nvSpPr>
          <p:cNvPr id="6" name="Rectangle: Rounded Corners 5">
            <a:extLst>
              <a:ext uri="{FF2B5EF4-FFF2-40B4-BE49-F238E27FC236}">
                <a16:creationId xmlns:a16="http://schemas.microsoft.com/office/drawing/2014/main" id="{39BF3E70-DA7E-46D9-A907-43AA99EBD742}"/>
              </a:ext>
            </a:extLst>
          </p:cNvPr>
          <p:cNvSpPr/>
          <p:nvPr/>
        </p:nvSpPr>
        <p:spPr>
          <a:xfrm>
            <a:off x="4280409" y="178420"/>
            <a:ext cx="3570050" cy="19403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en-GB" sz="2400" dirty="0">
                <a:solidFill>
                  <a:schemeClr val="tx1"/>
                </a:solidFill>
              </a:rPr>
              <a:t>The output is…….</a:t>
            </a:r>
          </a:p>
          <a:p>
            <a:endParaRPr lang="en-GB" sz="2400" dirty="0">
              <a:solidFill>
                <a:schemeClr val="tx1"/>
              </a:solidFill>
            </a:endParaRPr>
          </a:p>
          <a:p>
            <a:pPr marL="285750" indent="-285750">
              <a:buFont typeface="Franklin Gothic Book" panose="020B0503020102020204" pitchFamily="34" charset="0"/>
              <a:buChar char="→"/>
            </a:pPr>
            <a:r>
              <a:rPr lang="en-GB" dirty="0"/>
              <a:t>Recommendations to Leadership summit</a:t>
            </a:r>
          </a:p>
        </p:txBody>
      </p:sp>
      <p:sp>
        <p:nvSpPr>
          <p:cNvPr id="9" name="Rectangle: Rounded Corners 8">
            <a:extLst>
              <a:ext uri="{FF2B5EF4-FFF2-40B4-BE49-F238E27FC236}">
                <a16:creationId xmlns:a16="http://schemas.microsoft.com/office/drawing/2014/main" id="{5DBCF3DD-CDEB-48FD-8825-ACD078B2386D}"/>
              </a:ext>
            </a:extLst>
          </p:cNvPr>
          <p:cNvSpPr/>
          <p:nvPr/>
        </p:nvSpPr>
        <p:spPr>
          <a:xfrm>
            <a:off x="6006773" y="2342685"/>
            <a:ext cx="3687371" cy="21726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2. The design is……..</a:t>
            </a:r>
          </a:p>
          <a:p>
            <a:endParaRPr lang="en-GB" sz="2400" dirty="0">
              <a:solidFill>
                <a:schemeClr val="tx1"/>
              </a:solidFill>
            </a:endParaRPr>
          </a:p>
          <a:p>
            <a:pPr marL="285750" indent="-285750">
              <a:buFont typeface="Franklin Gothic Book" panose="020B0503020102020204" pitchFamily="34" charset="0"/>
              <a:buChar char="→"/>
            </a:pPr>
            <a:r>
              <a:rPr lang="en-GB" dirty="0"/>
              <a:t>Intent v progress</a:t>
            </a:r>
          </a:p>
          <a:p>
            <a:pPr marL="285750" indent="-285750">
              <a:buFont typeface="Franklin Gothic Book" panose="020B0503020102020204" pitchFamily="34" charset="0"/>
              <a:buChar char="→"/>
            </a:pPr>
            <a:r>
              <a:rPr lang="en-GB" dirty="0"/>
              <a:t>What could be – what’s the gap</a:t>
            </a:r>
          </a:p>
          <a:p>
            <a:pPr marL="285750" indent="-285750">
              <a:buFont typeface="Franklin Gothic Book" panose="020B0503020102020204" pitchFamily="34" charset="0"/>
              <a:buChar char="→"/>
            </a:pPr>
            <a:r>
              <a:rPr lang="en-GB" dirty="0"/>
              <a:t>What could make the difference</a:t>
            </a:r>
          </a:p>
        </p:txBody>
      </p:sp>
      <p:sp>
        <p:nvSpPr>
          <p:cNvPr id="10" name="Rectangle: Rounded Corners 9">
            <a:extLst>
              <a:ext uri="{FF2B5EF4-FFF2-40B4-BE49-F238E27FC236}">
                <a16:creationId xmlns:a16="http://schemas.microsoft.com/office/drawing/2014/main" id="{242D5A1B-B43A-4F15-AC10-BD8A753D8A0A}"/>
              </a:ext>
            </a:extLst>
          </p:cNvPr>
          <p:cNvSpPr/>
          <p:nvPr/>
        </p:nvSpPr>
        <p:spPr>
          <a:xfrm>
            <a:off x="8132922" y="4739268"/>
            <a:ext cx="3687371" cy="19904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chemeClr val="tx1"/>
                </a:solidFill>
              </a:rPr>
              <a:t>3. The requirement from yourself is……..</a:t>
            </a:r>
          </a:p>
          <a:p>
            <a:endParaRPr lang="en-GB" sz="2400" dirty="0">
              <a:solidFill>
                <a:schemeClr val="tx1"/>
              </a:solidFill>
            </a:endParaRPr>
          </a:p>
          <a:p>
            <a:pPr marL="285750" indent="-285750">
              <a:buFont typeface="Franklin Gothic Book" panose="020B0503020102020204" pitchFamily="34" charset="0"/>
              <a:buChar char="→"/>
            </a:pPr>
            <a:r>
              <a:rPr lang="en-GB" dirty="0"/>
              <a:t>Invest yourself</a:t>
            </a:r>
          </a:p>
          <a:p>
            <a:pPr marL="285750" indent="-285750">
              <a:buFont typeface="Franklin Gothic Book" panose="020B0503020102020204" pitchFamily="34" charset="0"/>
              <a:buChar char="→"/>
            </a:pPr>
            <a:r>
              <a:rPr lang="en-GB" dirty="0"/>
              <a:t>Problem solving</a:t>
            </a:r>
          </a:p>
          <a:p>
            <a:pPr marL="285750" indent="-285750">
              <a:buFont typeface="Franklin Gothic Book" panose="020B0503020102020204" pitchFamily="34" charset="0"/>
              <a:buChar char="→"/>
            </a:pPr>
            <a:r>
              <a:rPr lang="en-GB" dirty="0"/>
              <a:t>3</a:t>
            </a:r>
            <a:r>
              <a:rPr lang="en-GB" baseline="30000" dirty="0"/>
              <a:t>rd</a:t>
            </a:r>
            <a:r>
              <a:rPr lang="en-GB" dirty="0"/>
              <a:t> horizon perspective</a:t>
            </a:r>
          </a:p>
        </p:txBody>
      </p:sp>
    </p:spTree>
    <p:extLst>
      <p:ext uri="{BB962C8B-B14F-4D97-AF65-F5344CB8AC3E}">
        <p14:creationId xmlns:p14="http://schemas.microsoft.com/office/powerpoint/2010/main" val="41928177"/>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7D0E804AC82740B205EAD56CCB84F8" ma:contentTypeVersion="12" ma:contentTypeDescription="Create a new document." ma:contentTypeScope="" ma:versionID="864551b31719f306855c92e5dcee8792">
  <xsd:schema xmlns:xsd="http://www.w3.org/2001/XMLSchema" xmlns:xs="http://www.w3.org/2001/XMLSchema" xmlns:p="http://schemas.microsoft.com/office/2006/metadata/properties" xmlns:ns2="724d3be5-b70d-4b67-99fb-d343277a3374" xmlns:ns3="264c5323-e590-4694-88b8-b70f18bb79bc" xmlns:ns4="87133417-0e63-41e9-85e6-12a44456d9b5" targetNamespace="http://schemas.microsoft.com/office/2006/metadata/properties" ma:root="true" ma:fieldsID="362c841920bd08afb32e3a3b57ebb318" ns2:_="" ns3:_="" ns4:_="">
    <xsd:import namespace="724d3be5-b70d-4b67-99fb-d343277a3374"/>
    <xsd:import namespace="264c5323-e590-4694-88b8-b70f18bb79bc"/>
    <xsd:import namespace="87133417-0e63-41e9-85e6-12a44456d9b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4d3be5-b70d-4b67-99fb-d343277a3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91404d7-7751-41e8-a4ee-909c4e7c55f3"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4c5323-e590-4694-88b8-b70f18bb79b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9f3f4b4-0d49-48d7-b6cf-865ab5e481eb}" ma:internalName="TaxCatchAll" ma:showField="CatchAllData" ma:web="87133417-0e63-41e9-85e6-12a44456d9b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7133417-0e63-41e9-85e6-12a44456d9b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64c5323-e590-4694-88b8-b70f18bb79bc" xsi:nil="true"/>
    <lcf76f155ced4ddcb4097134ff3c332f xmlns="724d3be5-b70d-4b67-99fb-d343277a337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EC0F9F2-D0D4-4AB9-98C1-E201076ED6C2}"/>
</file>

<file path=customXml/itemProps2.xml><?xml version="1.0" encoding="utf-8"?>
<ds:datastoreItem xmlns:ds="http://schemas.openxmlformats.org/officeDocument/2006/customXml" ds:itemID="{7BC9B386-F867-4F8F-88B8-191D5C5D6F7F}"/>
</file>

<file path=customXml/itemProps3.xml><?xml version="1.0" encoding="utf-8"?>
<ds:datastoreItem xmlns:ds="http://schemas.openxmlformats.org/officeDocument/2006/customXml" ds:itemID="{7566E924-CD1E-48D9-8C0C-6EFCC68B2523}"/>
</file>

<file path=docProps/app.xml><?xml version="1.0" encoding="utf-8"?>
<Properties xmlns="http://schemas.openxmlformats.org/officeDocument/2006/extended-properties" xmlns:vt="http://schemas.openxmlformats.org/officeDocument/2006/docPropsVTypes">
  <Template>TM03457491[[fn=Metropolitan]]</Template>
  <TotalTime>4321</TotalTime>
  <Words>217</Words>
  <Application>Microsoft Office PowerPoint</Application>
  <PresentationFormat>Widescreen</PresentationFormat>
  <Paragraphs>54</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 Light</vt:lpstr>
      <vt:lpstr>Franklin Gothic Book</vt:lpstr>
      <vt:lpstr>Lucida Sans Unicode</vt:lpstr>
      <vt:lpstr>Metropolitan</vt:lpstr>
      <vt:lpstr>PowerPoint Presentation</vt:lpstr>
      <vt:lpstr>PowerPoint Presentation</vt:lpstr>
      <vt:lpstr>Plan for Fife  Key Areas for Change</vt:lpstr>
      <vt:lpstr>THE COMMUNITY PARADIGM   WHY PUBLIC SERVICES NEED RADICAL CHANGE AND HOW IT CAN BE ACHIEVED </vt:lpstr>
      <vt:lpstr>PowerPoint Presentation</vt:lpstr>
      <vt:lpstr>The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Clark-BS</dc:creator>
  <cp:lastModifiedBy>Carol Clark-BS</cp:lastModifiedBy>
  <cp:revision>35</cp:revision>
  <dcterms:created xsi:type="dcterms:W3CDTF">2022-05-20T13:11:11Z</dcterms:created>
  <dcterms:modified xsi:type="dcterms:W3CDTF">2022-08-26T11:31:59Z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0x0101003C7D0E804AC82740B205EAD56CCB84F8</vt:lpwstr>
  </property>
</Properties>
</file>