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 id="2147483663" r:id="rId5"/>
  </p:sldMasterIdLst>
  <p:notesMasterIdLst>
    <p:notesMasterId r:id="rId31"/>
  </p:notesMasterIdLst>
  <p:sldIdLst>
    <p:sldId id="256" r:id="rId6"/>
    <p:sldId id="263" r:id="rId7"/>
    <p:sldId id="272" r:id="rId8"/>
    <p:sldId id="287" r:id="rId9"/>
    <p:sldId id="289" r:id="rId10"/>
    <p:sldId id="290" r:id="rId11"/>
    <p:sldId id="273" r:id="rId12"/>
    <p:sldId id="258" r:id="rId13"/>
    <p:sldId id="297" r:id="rId14"/>
    <p:sldId id="274" r:id="rId15"/>
    <p:sldId id="293" r:id="rId16"/>
    <p:sldId id="286" r:id="rId17"/>
    <p:sldId id="302" r:id="rId18"/>
    <p:sldId id="303" r:id="rId19"/>
    <p:sldId id="304" r:id="rId20"/>
    <p:sldId id="301" r:id="rId21"/>
    <p:sldId id="264" r:id="rId22"/>
    <p:sldId id="265" r:id="rId23"/>
    <p:sldId id="291" r:id="rId24"/>
    <p:sldId id="296" r:id="rId25"/>
    <p:sldId id="299" r:id="rId26"/>
    <p:sldId id="285" r:id="rId27"/>
    <p:sldId id="300" r:id="rId28"/>
    <p:sldId id="292" r:id="rId29"/>
    <p:sldId id="295" r:id="rId30"/>
  </p:sldIdLst>
  <p:sldSz cx="9144000" cy="5143500" type="screen16x9"/>
  <p:notesSz cx="6669088" cy="9926638"/>
  <p:defaultTextStyle>
    <a:defPPr>
      <a:defRPr lang="en-US"/>
    </a:defPPr>
    <a:lvl1pPr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1pPr>
    <a:lvl2pPr marL="457200"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2pPr>
    <a:lvl3pPr marL="914400"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3pPr>
    <a:lvl4pPr marL="1371600"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4pPr>
    <a:lvl5pPr marL="1828800"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5pPr>
    <a:lvl6pPr marL="2286000" algn="l" defTabSz="457200" rtl="0" eaLnBrk="1" latinLnBrk="0" hangingPunct="1">
      <a:defRPr sz="2400" kern="1200">
        <a:solidFill>
          <a:schemeClr val="tx1"/>
        </a:solidFill>
        <a:latin typeface="Tahoma" charset="0"/>
        <a:ea typeface="MS PGothic" charset="0"/>
        <a:cs typeface="MS PGothic" charset="0"/>
      </a:defRPr>
    </a:lvl6pPr>
    <a:lvl7pPr marL="2743200" algn="l" defTabSz="457200" rtl="0" eaLnBrk="1" latinLnBrk="0" hangingPunct="1">
      <a:defRPr sz="2400" kern="1200">
        <a:solidFill>
          <a:schemeClr val="tx1"/>
        </a:solidFill>
        <a:latin typeface="Tahoma" charset="0"/>
        <a:ea typeface="MS PGothic" charset="0"/>
        <a:cs typeface="MS PGothic" charset="0"/>
      </a:defRPr>
    </a:lvl7pPr>
    <a:lvl8pPr marL="3200400" algn="l" defTabSz="457200" rtl="0" eaLnBrk="1" latinLnBrk="0" hangingPunct="1">
      <a:defRPr sz="2400" kern="1200">
        <a:solidFill>
          <a:schemeClr val="tx1"/>
        </a:solidFill>
        <a:latin typeface="Tahoma" charset="0"/>
        <a:ea typeface="MS PGothic" charset="0"/>
        <a:cs typeface="MS PGothic" charset="0"/>
      </a:defRPr>
    </a:lvl8pPr>
    <a:lvl9pPr marL="3657600" algn="l" defTabSz="457200" rtl="0" eaLnBrk="1" latinLnBrk="0" hangingPunct="1">
      <a:defRPr sz="2400"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95"/>
    <a:srgbClr val="743C90"/>
    <a:srgbClr val="5F9037"/>
    <a:srgbClr val="A9328C"/>
    <a:srgbClr val="CB4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750" autoAdjust="0"/>
  </p:normalViewPr>
  <p:slideViewPr>
    <p:cSldViewPr snapToGrid="0" snapToObjects="1">
      <p:cViewPr varScale="1">
        <p:scale>
          <a:sx n="69" d="100"/>
          <a:sy n="69" d="100"/>
        </p:scale>
        <p:origin x="72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0338D8A3-A6D6-4839-AC8F-5687195D66F9}" type="datetimeFigureOut">
              <a:rPr lang="en-GB" smtClean="0"/>
              <a:pPr/>
              <a:t>01/12/2022</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0A54803F-F960-482E-AF3D-BEC407444A33}" type="slidenum">
              <a:rPr lang="en-GB" smtClean="0"/>
              <a:pPr/>
              <a:t>‹#›</a:t>
            </a:fld>
            <a:endParaRPr lang="en-GB"/>
          </a:p>
        </p:txBody>
      </p:sp>
    </p:spTree>
    <p:extLst>
      <p:ext uri="{BB962C8B-B14F-4D97-AF65-F5344CB8AC3E}">
        <p14:creationId xmlns:p14="http://schemas.microsoft.com/office/powerpoint/2010/main" val="294851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fld id="{0A54803F-F960-482E-AF3D-BEC407444A33}" type="slidenum">
              <a:rPr lang="en-GB" smtClean="0"/>
              <a:pPr/>
              <a:t>1</a:t>
            </a:fld>
            <a:endParaRPr lang="en-GB"/>
          </a:p>
        </p:txBody>
      </p:sp>
    </p:spTree>
    <p:extLst>
      <p:ext uri="{BB962C8B-B14F-4D97-AF65-F5344CB8AC3E}">
        <p14:creationId xmlns:p14="http://schemas.microsoft.com/office/powerpoint/2010/main" val="38914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54803F-F960-482E-AF3D-BEC407444A33}" type="slidenum">
              <a:rPr lang="en-GB" smtClean="0"/>
              <a:pPr/>
              <a:t>10</a:t>
            </a:fld>
            <a:endParaRPr lang="en-GB"/>
          </a:p>
        </p:txBody>
      </p:sp>
    </p:spTree>
    <p:extLst>
      <p:ext uri="{BB962C8B-B14F-4D97-AF65-F5344CB8AC3E}">
        <p14:creationId xmlns:p14="http://schemas.microsoft.com/office/powerpoint/2010/main" val="199442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54803F-F960-482E-AF3D-BEC407444A33}" type="slidenum">
              <a:rPr lang="en-GB" smtClean="0"/>
              <a:pPr/>
              <a:t>11</a:t>
            </a:fld>
            <a:endParaRPr lang="en-GB"/>
          </a:p>
        </p:txBody>
      </p:sp>
    </p:spTree>
    <p:extLst>
      <p:ext uri="{BB962C8B-B14F-4D97-AF65-F5344CB8AC3E}">
        <p14:creationId xmlns:p14="http://schemas.microsoft.com/office/powerpoint/2010/main" val="14401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54803F-F960-482E-AF3D-BEC407444A33}" type="slidenum">
              <a:rPr lang="en-GB" smtClean="0"/>
              <a:pPr/>
              <a:t>12</a:t>
            </a:fld>
            <a:endParaRPr lang="en-GB"/>
          </a:p>
        </p:txBody>
      </p:sp>
    </p:spTree>
    <p:extLst>
      <p:ext uri="{BB962C8B-B14F-4D97-AF65-F5344CB8AC3E}">
        <p14:creationId xmlns:p14="http://schemas.microsoft.com/office/powerpoint/2010/main" val="10731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882C9-9CBD-4960-B811-076DBBDB4B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711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882C9-9CBD-4960-B811-076DBBDB4B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78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882C9-9CBD-4960-B811-076DBBDB4B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67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54803F-F960-482E-AF3D-BEC407444A33}" type="slidenum">
              <a:rPr lang="en-GB" smtClean="0"/>
              <a:pPr/>
              <a:t>16</a:t>
            </a:fld>
            <a:endParaRPr lang="en-GB"/>
          </a:p>
        </p:txBody>
      </p:sp>
    </p:spTree>
    <p:extLst>
      <p:ext uri="{BB962C8B-B14F-4D97-AF65-F5344CB8AC3E}">
        <p14:creationId xmlns:p14="http://schemas.microsoft.com/office/powerpoint/2010/main" val="413772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54803F-F960-482E-AF3D-BEC407444A33}" type="slidenum">
              <a:rPr lang="en-GB" smtClean="0"/>
              <a:pPr/>
              <a:t>17</a:t>
            </a:fld>
            <a:endParaRPr lang="en-GB"/>
          </a:p>
        </p:txBody>
      </p:sp>
    </p:spTree>
    <p:extLst>
      <p:ext uri="{BB962C8B-B14F-4D97-AF65-F5344CB8AC3E}">
        <p14:creationId xmlns:p14="http://schemas.microsoft.com/office/powerpoint/2010/main" val="1480207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54803F-F960-482E-AF3D-BEC407444A33}" type="slidenum">
              <a:rPr lang="en-GB" smtClean="0"/>
              <a:pPr/>
              <a:t>18</a:t>
            </a:fld>
            <a:endParaRPr lang="en-GB"/>
          </a:p>
        </p:txBody>
      </p:sp>
    </p:spTree>
    <p:extLst>
      <p:ext uri="{BB962C8B-B14F-4D97-AF65-F5344CB8AC3E}">
        <p14:creationId xmlns:p14="http://schemas.microsoft.com/office/powerpoint/2010/main" val="3393129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19</a:t>
            </a:fld>
            <a:endParaRPr lang="en-GB"/>
          </a:p>
        </p:txBody>
      </p:sp>
    </p:spTree>
    <p:extLst>
      <p:ext uri="{BB962C8B-B14F-4D97-AF65-F5344CB8AC3E}">
        <p14:creationId xmlns:p14="http://schemas.microsoft.com/office/powerpoint/2010/main" val="75681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2</a:t>
            </a:fld>
            <a:endParaRPr lang="en-GB"/>
          </a:p>
        </p:txBody>
      </p:sp>
    </p:spTree>
    <p:extLst>
      <p:ext uri="{BB962C8B-B14F-4D97-AF65-F5344CB8AC3E}">
        <p14:creationId xmlns:p14="http://schemas.microsoft.com/office/powerpoint/2010/main" val="3760374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20</a:t>
            </a:fld>
            <a:endParaRPr lang="en-GB"/>
          </a:p>
        </p:txBody>
      </p:sp>
    </p:spTree>
    <p:extLst>
      <p:ext uri="{BB962C8B-B14F-4D97-AF65-F5344CB8AC3E}">
        <p14:creationId xmlns:p14="http://schemas.microsoft.com/office/powerpoint/2010/main" val="2958778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21</a:t>
            </a:fld>
            <a:endParaRPr lang="en-GB"/>
          </a:p>
        </p:txBody>
      </p:sp>
    </p:spTree>
    <p:extLst>
      <p:ext uri="{BB962C8B-B14F-4D97-AF65-F5344CB8AC3E}">
        <p14:creationId xmlns:p14="http://schemas.microsoft.com/office/powerpoint/2010/main" val="1302702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22</a:t>
            </a:fld>
            <a:endParaRPr lang="en-GB"/>
          </a:p>
        </p:txBody>
      </p:sp>
    </p:spTree>
    <p:extLst>
      <p:ext uri="{BB962C8B-B14F-4D97-AF65-F5344CB8AC3E}">
        <p14:creationId xmlns:p14="http://schemas.microsoft.com/office/powerpoint/2010/main" val="2531014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23</a:t>
            </a:fld>
            <a:endParaRPr lang="en-GB"/>
          </a:p>
        </p:txBody>
      </p:sp>
    </p:spTree>
    <p:extLst>
      <p:ext uri="{BB962C8B-B14F-4D97-AF65-F5344CB8AC3E}">
        <p14:creationId xmlns:p14="http://schemas.microsoft.com/office/powerpoint/2010/main" val="18423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4444"/>
                </a:solidFill>
                <a:effectLst/>
                <a:uLnTx/>
                <a:uFillTx/>
                <a:latin typeface="Roboto" panose="02000000000000000000" pitchFamily="2" charset="0"/>
                <a:ea typeface="+mn-ea"/>
                <a:cs typeface="+mn-cs"/>
              </a:rPr>
              <a:t>Myron’s Maxims: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4444"/>
                </a:solidFill>
                <a:effectLst/>
                <a:uLnTx/>
                <a:uFillTx/>
                <a:latin typeface="Roboto" panose="02000000000000000000" pitchFamily="2" charset="0"/>
                <a:ea typeface="+mn-ea"/>
                <a:cs typeface="+mn-cs"/>
              </a:rPr>
              <a:t>People own what they help create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4444"/>
                </a:solidFill>
                <a:effectLst/>
                <a:uLnTx/>
                <a:uFillTx/>
                <a:latin typeface="Roboto" panose="02000000000000000000" pitchFamily="2" charset="0"/>
                <a:ea typeface="+mn-ea"/>
                <a:cs typeface="+mn-cs"/>
              </a:rPr>
              <a:t>•Real change happens in real work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4444"/>
                </a:solidFill>
                <a:effectLst/>
                <a:uLnTx/>
                <a:uFillTx/>
                <a:latin typeface="Roboto" panose="02000000000000000000" pitchFamily="2" charset="0"/>
                <a:ea typeface="+mn-ea"/>
                <a:cs typeface="+mn-cs"/>
              </a:rPr>
              <a:t>•Those who do the work, do the change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4444"/>
                </a:solidFill>
                <a:effectLst/>
                <a:uLnTx/>
                <a:uFillTx/>
                <a:latin typeface="Roboto" panose="02000000000000000000" pitchFamily="2" charset="0"/>
                <a:ea typeface="+mn-ea"/>
                <a:cs typeface="+mn-cs"/>
              </a:rPr>
              <a:t>•Connect the system to more of itself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4444"/>
                </a:solidFill>
                <a:effectLst/>
                <a:uLnTx/>
                <a:uFillTx/>
                <a:latin typeface="Roboto" panose="02000000000000000000" pitchFamily="2" charset="0"/>
                <a:ea typeface="+mn-ea"/>
                <a:cs typeface="+mn-cs"/>
              </a:rPr>
              <a:t>•Start anywhere, follow everywhere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4444"/>
                </a:solidFill>
                <a:effectLst/>
                <a:uLnTx/>
                <a:uFillTx/>
                <a:latin typeface="Roboto" panose="02000000000000000000" pitchFamily="2" charset="0"/>
                <a:ea typeface="+mn-ea"/>
                <a:cs typeface="+mn-cs"/>
              </a:rPr>
              <a:t>•The process you use to get to the future is the future you get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24</a:t>
            </a:fld>
            <a:endParaRPr lang="en-GB"/>
          </a:p>
        </p:txBody>
      </p:sp>
    </p:spTree>
    <p:extLst>
      <p:ext uri="{BB962C8B-B14F-4D97-AF65-F5344CB8AC3E}">
        <p14:creationId xmlns:p14="http://schemas.microsoft.com/office/powerpoint/2010/main" val="2296474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54803F-F960-482E-AF3D-BEC407444A33}" type="slidenum">
              <a:rPr lang="en-GB" smtClean="0"/>
              <a:pPr/>
              <a:t>25</a:t>
            </a:fld>
            <a:endParaRPr lang="en-GB"/>
          </a:p>
        </p:txBody>
      </p:sp>
    </p:spTree>
    <p:extLst>
      <p:ext uri="{BB962C8B-B14F-4D97-AF65-F5344CB8AC3E}">
        <p14:creationId xmlns:p14="http://schemas.microsoft.com/office/powerpoint/2010/main" val="320982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0A54803F-F960-482E-AF3D-BEC407444A33}" type="slidenum">
              <a:rPr lang="en-GB" smtClean="0"/>
              <a:pPr/>
              <a:t>3</a:t>
            </a:fld>
            <a:endParaRPr lang="en-GB"/>
          </a:p>
        </p:txBody>
      </p:sp>
    </p:spTree>
    <p:extLst>
      <p:ext uri="{BB962C8B-B14F-4D97-AF65-F5344CB8AC3E}">
        <p14:creationId xmlns:p14="http://schemas.microsoft.com/office/powerpoint/2010/main" val="229189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4</a:t>
            </a:fld>
            <a:endParaRPr lang="en-GB"/>
          </a:p>
        </p:txBody>
      </p:sp>
    </p:spTree>
    <p:extLst>
      <p:ext uri="{BB962C8B-B14F-4D97-AF65-F5344CB8AC3E}">
        <p14:creationId xmlns:p14="http://schemas.microsoft.com/office/powerpoint/2010/main" val="2883596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5</a:t>
            </a:fld>
            <a:endParaRPr lang="en-GB"/>
          </a:p>
        </p:txBody>
      </p:sp>
    </p:spTree>
    <p:extLst>
      <p:ext uri="{BB962C8B-B14F-4D97-AF65-F5344CB8AC3E}">
        <p14:creationId xmlns:p14="http://schemas.microsoft.com/office/powerpoint/2010/main" val="85882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latin typeface="+mn-lt"/>
            </a:endParaRPr>
          </a:p>
        </p:txBody>
      </p:sp>
      <p:sp>
        <p:nvSpPr>
          <p:cNvPr id="4" name="Slide Number Placeholder 3"/>
          <p:cNvSpPr>
            <a:spLocks noGrp="1"/>
          </p:cNvSpPr>
          <p:nvPr>
            <p:ph type="sldNum" sz="quarter" idx="5"/>
          </p:nvPr>
        </p:nvSpPr>
        <p:spPr/>
        <p:txBody>
          <a:bodyPr/>
          <a:lstStyle/>
          <a:p>
            <a:fld id="{0A54803F-F960-482E-AF3D-BEC407444A33}" type="slidenum">
              <a:rPr lang="en-GB" smtClean="0"/>
              <a:pPr/>
              <a:t>6</a:t>
            </a:fld>
            <a:endParaRPr lang="en-GB"/>
          </a:p>
        </p:txBody>
      </p:sp>
    </p:spTree>
    <p:extLst>
      <p:ext uri="{BB962C8B-B14F-4D97-AF65-F5344CB8AC3E}">
        <p14:creationId xmlns:p14="http://schemas.microsoft.com/office/powerpoint/2010/main" val="318205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54803F-F960-482E-AF3D-BEC407444A33}" type="slidenum">
              <a:rPr lang="en-GB" smtClean="0"/>
              <a:pPr/>
              <a:t>7</a:t>
            </a:fld>
            <a:endParaRPr lang="en-GB"/>
          </a:p>
        </p:txBody>
      </p:sp>
    </p:spTree>
    <p:extLst>
      <p:ext uri="{BB962C8B-B14F-4D97-AF65-F5344CB8AC3E}">
        <p14:creationId xmlns:p14="http://schemas.microsoft.com/office/powerpoint/2010/main" val="140194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8</a:t>
            </a:fld>
            <a:endParaRPr lang="en-GB"/>
          </a:p>
        </p:txBody>
      </p:sp>
    </p:spTree>
    <p:extLst>
      <p:ext uri="{BB962C8B-B14F-4D97-AF65-F5344CB8AC3E}">
        <p14:creationId xmlns:p14="http://schemas.microsoft.com/office/powerpoint/2010/main" val="226841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9</a:t>
            </a:fld>
            <a:endParaRPr lang="en-GB"/>
          </a:p>
        </p:txBody>
      </p:sp>
    </p:spTree>
    <p:extLst>
      <p:ext uri="{BB962C8B-B14F-4D97-AF65-F5344CB8AC3E}">
        <p14:creationId xmlns:p14="http://schemas.microsoft.com/office/powerpoint/2010/main" val="1760923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FD388-C714-3E42-866E-236E764CB250}"/>
              </a:ext>
            </a:extLst>
          </p:cNvPr>
          <p:cNvPicPr>
            <a:picLocks noChangeAspect="1"/>
          </p:cNvPicPr>
          <p:nvPr userDrawn="1"/>
        </p:nvPicPr>
        <p:blipFill>
          <a:blip r:embed="rId2"/>
          <a:srcRect/>
          <a:stretch/>
        </p:blipFill>
        <p:spPr>
          <a:xfrm>
            <a:off x="4413" y="0"/>
            <a:ext cx="9135173" cy="5143500"/>
          </a:xfrm>
          <a:prstGeom prst="rect">
            <a:avLst/>
          </a:prstGeom>
          <a:noFill/>
        </p:spPr>
      </p:pic>
      <p:sp>
        <p:nvSpPr>
          <p:cNvPr id="2" name="Title 1"/>
          <p:cNvSpPr>
            <a:spLocks noGrp="1"/>
          </p:cNvSpPr>
          <p:nvPr>
            <p:ph type="ctrTitle"/>
          </p:nvPr>
        </p:nvSpPr>
        <p:spPr>
          <a:xfrm>
            <a:off x="685800" y="2662667"/>
            <a:ext cx="7772400" cy="697367"/>
          </a:xfrm>
        </p:spPr>
        <p:txBody>
          <a:bodyPr/>
          <a:lstStyle>
            <a:lvl1pPr algn="ctr">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408369"/>
            <a:ext cx="6400800" cy="5622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pic>
        <p:nvPicPr>
          <p:cNvPr id="9" name="Picture 8">
            <a:extLst>
              <a:ext uri="{FF2B5EF4-FFF2-40B4-BE49-F238E27FC236}">
                <a16:creationId xmlns:a16="http://schemas.microsoft.com/office/drawing/2014/main" id="{7784A138-2340-2749-980F-E38529B6B896}"/>
              </a:ext>
            </a:extLst>
          </p:cNvPr>
          <p:cNvPicPr>
            <a:picLocks noChangeAspect="1"/>
          </p:cNvPicPr>
          <p:nvPr userDrawn="1"/>
        </p:nvPicPr>
        <p:blipFill>
          <a:blip r:embed="rId3"/>
          <a:srcRect/>
          <a:stretch/>
        </p:blipFill>
        <p:spPr>
          <a:xfrm>
            <a:off x="3207438" y="1172113"/>
            <a:ext cx="2729124" cy="1190698"/>
          </a:xfrm>
          <a:prstGeom prst="rect">
            <a:avLst/>
          </a:prstGeom>
        </p:spPr>
      </p:pic>
    </p:spTree>
    <p:extLst>
      <p:ext uri="{BB962C8B-B14F-4D97-AF65-F5344CB8AC3E}">
        <p14:creationId xmlns:p14="http://schemas.microsoft.com/office/powerpoint/2010/main" val="350474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032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57250"/>
            <a:ext cx="1943100" cy="37147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857250"/>
            <a:ext cx="5676900" cy="37147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814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57250"/>
            <a:ext cx="7772400" cy="5715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600200"/>
            <a:ext cx="3810000" cy="2971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3810000" cy="2971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0125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FD388-C714-3E42-866E-236E764CB250}"/>
              </a:ext>
            </a:extLst>
          </p:cNvPr>
          <p:cNvPicPr>
            <a:picLocks noChangeAspect="1"/>
          </p:cNvPicPr>
          <p:nvPr userDrawn="1"/>
        </p:nvPicPr>
        <p:blipFill>
          <a:blip r:embed="rId2"/>
          <a:srcRect/>
          <a:stretch/>
        </p:blipFill>
        <p:spPr>
          <a:xfrm>
            <a:off x="4414" y="0"/>
            <a:ext cx="9135173" cy="5143500"/>
          </a:xfrm>
          <a:prstGeom prst="rect">
            <a:avLst/>
          </a:prstGeom>
          <a:noFill/>
        </p:spPr>
      </p:pic>
      <p:sp>
        <p:nvSpPr>
          <p:cNvPr id="2" name="Title 1"/>
          <p:cNvSpPr>
            <a:spLocks noGrp="1"/>
          </p:cNvSpPr>
          <p:nvPr>
            <p:ph type="ctrTitle"/>
          </p:nvPr>
        </p:nvSpPr>
        <p:spPr>
          <a:xfrm>
            <a:off x="685800" y="2662668"/>
            <a:ext cx="7772400" cy="697367"/>
          </a:xfrm>
        </p:spPr>
        <p:txBody>
          <a:bodyPr/>
          <a:lstStyle>
            <a:lvl1pPr algn="ctr">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408370"/>
            <a:ext cx="6400800" cy="562265"/>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GB" dirty="0"/>
              <a:t>Click to edit Master subtitle style</a:t>
            </a:r>
            <a:endParaRPr lang="en-US" dirty="0"/>
          </a:p>
        </p:txBody>
      </p:sp>
      <p:pic>
        <p:nvPicPr>
          <p:cNvPr id="9" name="Picture 8">
            <a:extLst>
              <a:ext uri="{FF2B5EF4-FFF2-40B4-BE49-F238E27FC236}">
                <a16:creationId xmlns:a16="http://schemas.microsoft.com/office/drawing/2014/main" id="{7784A138-2340-2749-980F-E38529B6B896}"/>
              </a:ext>
            </a:extLst>
          </p:cNvPr>
          <p:cNvPicPr>
            <a:picLocks noChangeAspect="1"/>
          </p:cNvPicPr>
          <p:nvPr userDrawn="1"/>
        </p:nvPicPr>
        <p:blipFill>
          <a:blip r:embed="rId3"/>
          <a:srcRect/>
          <a:stretch/>
        </p:blipFill>
        <p:spPr>
          <a:xfrm>
            <a:off x="3207438" y="1172114"/>
            <a:ext cx="2729124" cy="1190698"/>
          </a:xfrm>
          <a:prstGeom prst="rect">
            <a:avLst/>
          </a:prstGeom>
        </p:spPr>
      </p:pic>
    </p:spTree>
    <p:extLst>
      <p:ext uri="{BB962C8B-B14F-4D97-AF65-F5344CB8AC3E}">
        <p14:creationId xmlns:p14="http://schemas.microsoft.com/office/powerpoint/2010/main" val="2510983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Our Fife Leadership summits 2022">
            <a:extLst>
              <a:ext uri="{FF2B5EF4-FFF2-40B4-BE49-F238E27FC236}">
                <a16:creationId xmlns:a16="http://schemas.microsoft.com/office/drawing/2014/main" id="{DB024DE7-6B01-DB43-9FA5-F5EF285E2557}"/>
              </a:ext>
            </a:extLst>
          </p:cNvPr>
          <p:cNvPicPr>
            <a:picLocks noChangeAspect="1"/>
          </p:cNvPicPr>
          <p:nvPr userDrawn="1"/>
        </p:nvPicPr>
        <p:blipFill>
          <a:blip r:embed="rId2"/>
          <a:stretch>
            <a:fillRect/>
          </a:stretch>
        </p:blipFill>
        <p:spPr>
          <a:xfrm>
            <a:off x="7220677" y="4196127"/>
            <a:ext cx="1723027" cy="751746"/>
          </a:xfrm>
          <a:prstGeom prst="rect">
            <a:avLst/>
          </a:prstGeom>
        </p:spPr>
      </p:pic>
    </p:spTree>
    <p:extLst>
      <p:ext uri="{BB962C8B-B14F-4D97-AF65-F5344CB8AC3E}">
        <p14:creationId xmlns:p14="http://schemas.microsoft.com/office/powerpoint/2010/main" val="149281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GB"/>
              <a:t>Click to edit Master text styles</a:t>
            </a:r>
          </a:p>
        </p:txBody>
      </p:sp>
    </p:spTree>
    <p:extLst>
      <p:ext uri="{BB962C8B-B14F-4D97-AF65-F5344CB8AC3E}">
        <p14:creationId xmlns:p14="http://schemas.microsoft.com/office/powerpoint/2010/main" val="3470491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6002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4367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705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069365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40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Our Fife Leadership summits 2022">
            <a:extLst>
              <a:ext uri="{FF2B5EF4-FFF2-40B4-BE49-F238E27FC236}">
                <a16:creationId xmlns:a16="http://schemas.microsoft.com/office/drawing/2014/main" id="{DB024DE7-6B01-DB43-9FA5-F5EF285E2557}"/>
              </a:ext>
            </a:extLst>
          </p:cNvPr>
          <p:cNvPicPr>
            <a:picLocks noChangeAspect="1"/>
          </p:cNvPicPr>
          <p:nvPr userDrawn="1"/>
        </p:nvPicPr>
        <p:blipFill>
          <a:blip r:embed="rId2"/>
          <a:stretch>
            <a:fillRect/>
          </a:stretch>
        </p:blipFill>
        <p:spPr>
          <a:xfrm>
            <a:off x="7220676" y="4196127"/>
            <a:ext cx="1723027" cy="751746"/>
          </a:xfrm>
          <a:prstGeom prst="rect">
            <a:avLst/>
          </a:prstGeom>
        </p:spPr>
      </p:pic>
    </p:spTree>
    <p:extLst>
      <p:ext uri="{BB962C8B-B14F-4D97-AF65-F5344CB8AC3E}">
        <p14:creationId xmlns:p14="http://schemas.microsoft.com/office/powerpoint/2010/main" val="3358127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GB"/>
              <a:t>Click to edit Master text styles</a:t>
            </a:r>
          </a:p>
        </p:txBody>
      </p:sp>
    </p:spTree>
    <p:extLst>
      <p:ext uri="{BB962C8B-B14F-4D97-AF65-F5344CB8AC3E}">
        <p14:creationId xmlns:p14="http://schemas.microsoft.com/office/powerpoint/2010/main" val="4015902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GB"/>
              <a:t>Click to edit Master text styles</a:t>
            </a:r>
          </a:p>
        </p:txBody>
      </p:sp>
    </p:spTree>
    <p:extLst>
      <p:ext uri="{BB962C8B-B14F-4D97-AF65-F5344CB8AC3E}">
        <p14:creationId xmlns:p14="http://schemas.microsoft.com/office/powerpoint/2010/main" val="2062159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4294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57250"/>
            <a:ext cx="1943100" cy="37147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857250"/>
            <a:ext cx="5676900" cy="37147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700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57250"/>
            <a:ext cx="7772400" cy="5715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600200"/>
            <a:ext cx="3810000" cy="2971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3810000" cy="2971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543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398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6002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899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124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4174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9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43985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63311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9195"/>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857250"/>
            <a:ext cx="7772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9" name="Rectangle 3"/>
          <p:cNvSpPr>
            <a:spLocks noGrp="1" noChangeArrowheads="1"/>
          </p:cNvSpPr>
          <p:nvPr>
            <p:ph type="body" idx="1"/>
          </p:nvPr>
        </p:nvSpPr>
        <p:spPr bwMode="auto">
          <a:xfrm>
            <a:off x="685800" y="1600200"/>
            <a:ext cx="77724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31" name="Text Box 11"/>
          <p:cNvSpPr txBox="1">
            <a:spLocks noChangeArrowheads="1"/>
          </p:cNvSpPr>
          <p:nvPr userDrawn="1"/>
        </p:nvSpPr>
        <p:spPr bwMode="auto">
          <a:xfrm>
            <a:off x="1070375" y="4255294"/>
            <a:ext cx="3770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algn="ctr" eaLnBrk="0" fontAlgn="base" hangingPunct="0">
              <a:spcBef>
                <a:spcPct val="50000"/>
              </a:spcBef>
              <a:spcAft>
                <a:spcPct val="0"/>
              </a:spcAft>
              <a:defRPr sz="2400">
                <a:solidFill>
                  <a:schemeClr val="tx1"/>
                </a:solidFill>
                <a:latin typeface="Tahoma" charset="0"/>
                <a:ea typeface="ＭＳ Ｐゴシック" charset="-128"/>
              </a:defRPr>
            </a:lvl6pPr>
            <a:lvl7pPr marL="2971800" indent="-228600" algn="ctr" eaLnBrk="0" fontAlgn="base" hangingPunct="0">
              <a:spcBef>
                <a:spcPct val="50000"/>
              </a:spcBef>
              <a:spcAft>
                <a:spcPct val="0"/>
              </a:spcAft>
              <a:defRPr sz="2400">
                <a:solidFill>
                  <a:schemeClr val="tx1"/>
                </a:solidFill>
                <a:latin typeface="Tahoma" charset="0"/>
                <a:ea typeface="ＭＳ Ｐゴシック" charset="-128"/>
              </a:defRPr>
            </a:lvl7pPr>
            <a:lvl8pPr marL="3429000" indent="-228600" algn="ctr" eaLnBrk="0" fontAlgn="base" hangingPunct="0">
              <a:spcBef>
                <a:spcPct val="50000"/>
              </a:spcBef>
              <a:spcAft>
                <a:spcPct val="0"/>
              </a:spcAft>
              <a:defRPr sz="2400">
                <a:solidFill>
                  <a:schemeClr val="tx1"/>
                </a:solidFill>
                <a:latin typeface="Tahoma" charset="0"/>
                <a:ea typeface="ＭＳ Ｐゴシック" charset="-128"/>
              </a:defRPr>
            </a:lvl8pPr>
            <a:lvl9pPr marL="3886200" indent="-228600" algn="ctr" eaLnBrk="0" fontAlgn="base" hangingPunct="0">
              <a:spcBef>
                <a:spcPct val="50000"/>
              </a:spcBef>
              <a:spcAft>
                <a:spcPct val="0"/>
              </a:spcAft>
              <a:defRPr sz="2400">
                <a:solidFill>
                  <a:schemeClr val="tx1"/>
                </a:solidFill>
                <a:latin typeface="Tahoma" charset="0"/>
                <a:ea typeface="ＭＳ Ｐゴシック" charset="-128"/>
              </a:defRPr>
            </a:lvl9pPr>
          </a:lstStyle>
          <a:p>
            <a:pPr>
              <a:defRPr/>
            </a:pPr>
            <a:r>
              <a:rPr lang="en-GB" sz="2400">
                <a:cs typeface="+mn-cs"/>
              </a:rPr>
              <a:t> </a:t>
            </a:r>
            <a:r>
              <a:rPr lang="en-GB" sz="2400">
                <a:cs typeface="+mn-cs"/>
                <a:sym typeface="Wingdings" charset="2"/>
              </a:rPr>
              <a:t> </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eaLnBrk="1" fontAlgn="base" hangingPunct="1">
        <a:spcBef>
          <a:spcPct val="0"/>
        </a:spcBef>
        <a:spcAft>
          <a:spcPct val="0"/>
        </a:spcAft>
        <a:defRPr sz="3600" b="1">
          <a:solidFill>
            <a:schemeClr val="bg1"/>
          </a:solidFill>
          <a:latin typeface="+mj-lt"/>
          <a:ea typeface="MS PGothic" pitchFamily="34" charset="-128"/>
          <a:cs typeface="MS PGothic" charset="0"/>
        </a:defRPr>
      </a:lvl1pPr>
      <a:lvl2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2pPr>
      <a:lvl3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3pPr>
      <a:lvl4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4pPr>
      <a:lvl5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5pPr>
      <a:lvl6pPr marL="457200" algn="l" rtl="0" eaLnBrk="1" fontAlgn="base" hangingPunct="1">
        <a:spcBef>
          <a:spcPct val="0"/>
        </a:spcBef>
        <a:spcAft>
          <a:spcPct val="0"/>
        </a:spcAft>
        <a:defRPr sz="3600" b="1">
          <a:solidFill>
            <a:srgbClr val="004457"/>
          </a:solidFill>
          <a:latin typeface="Arial" pitchFamily="-107" charset="0"/>
        </a:defRPr>
      </a:lvl6pPr>
      <a:lvl7pPr marL="914400" algn="l" rtl="0" eaLnBrk="1" fontAlgn="base" hangingPunct="1">
        <a:spcBef>
          <a:spcPct val="0"/>
        </a:spcBef>
        <a:spcAft>
          <a:spcPct val="0"/>
        </a:spcAft>
        <a:defRPr sz="3600" b="1">
          <a:solidFill>
            <a:srgbClr val="004457"/>
          </a:solidFill>
          <a:latin typeface="Arial" pitchFamily="-107" charset="0"/>
        </a:defRPr>
      </a:lvl7pPr>
      <a:lvl8pPr marL="1371600" algn="l" rtl="0" eaLnBrk="1" fontAlgn="base" hangingPunct="1">
        <a:spcBef>
          <a:spcPct val="0"/>
        </a:spcBef>
        <a:spcAft>
          <a:spcPct val="0"/>
        </a:spcAft>
        <a:defRPr sz="3600" b="1">
          <a:solidFill>
            <a:srgbClr val="004457"/>
          </a:solidFill>
          <a:latin typeface="Arial" pitchFamily="-107" charset="0"/>
        </a:defRPr>
      </a:lvl8pPr>
      <a:lvl9pPr marL="1828800" algn="l" rtl="0" eaLnBrk="1" fontAlgn="base" hangingPunct="1">
        <a:spcBef>
          <a:spcPct val="0"/>
        </a:spcBef>
        <a:spcAft>
          <a:spcPct val="0"/>
        </a:spcAft>
        <a:defRPr sz="3600" b="1">
          <a:solidFill>
            <a:srgbClr val="004457"/>
          </a:solidFill>
          <a:latin typeface="Arial" pitchFamily="-107" charset="0"/>
        </a:defRPr>
      </a:lvl9pPr>
    </p:titleStyle>
    <p:bodyStyle>
      <a:lvl1pPr marL="342900" indent="-342900" algn="l" rtl="0" eaLnBrk="1" fontAlgn="base" hangingPunct="1">
        <a:spcBef>
          <a:spcPct val="20000"/>
        </a:spcBef>
        <a:spcAft>
          <a:spcPct val="0"/>
        </a:spcAft>
        <a:buClr>
          <a:schemeClr val="bg1"/>
        </a:buClr>
        <a:buChar char="•"/>
        <a:defRPr sz="3000">
          <a:solidFill>
            <a:schemeClr val="bg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bg1"/>
        </a:buClr>
        <a:buChar char="–"/>
        <a:defRPr sz="2600">
          <a:solidFill>
            <a:schemeClr val="bg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bg1"/>
        </a:buClr>
        <a:buChar char="•"/>
        <a:defRPr sz="2400">
          <a:solidFill>
            <a:schemeClr val="bg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bg1"/>
        </a:buClr>
        <a:buChar char="–"/>
        <a:defRPr sz="2000">
          <a:solidFill>
            <a:schemeClr val="bg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bg1"/>
        </a:buClr>
        <a:buChar char="»"/>
        <a:defRPr sz="2000">
          <a:solidFill>
            <a:schemeClr val="bg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6pPr>
      <a:lvl7pPr marL="29718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7pPr>
      <a:lvl8pPr marL="34290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8pPr>
      <a:lvl9pPr marL="38862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09195"/>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857250"/>
            <a:ext cx="7772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9" name="Rectangle 3"/>
          <p:cNvSpPr>
            <a:spLocks noGrp="1" noChangeArrowheads="1"/>
          </p:cNvSpPr>
          <p:nvPr>
            <p:ph type="body" idx="1"/>
          </p:nvPr>
        </p:nvSpPr>
        <p:spPr bwMode="auto">
          <a:xfrm>
            <a:off x="685800" y="1600200"/>
            <a:ext cx="77724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31" name="Text Box 11"/>
          <p:cNvSpPr txBox="1">
            <a:spLocks noChangeArrowheads="1"/>
          </p:cNvSpPr>
          <p:nvPr userDrawn="1"/>
        </p:nvSpPr>
        <p:spPr bwMode="auto">
          <a:xfrm>
            <a:off x="1047292" y="4255295"/>
            <a:ext cx="3770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algn="ctr" eaLnBrk="0" fontAlgn="base" hangingPunct="0">
              <a:spcBef>
                <a:spcPct val="50000"/>
              </a:spcBef>
              <a:spcAft>
                <a:spcPct val="0"/>
              </a:spcAft>
              <a:defRPr sz="2400">
                <a:solidFill>
                  <a:schemeClr val="tx1"/>
                </a:solidFill>
                <a:latin typeface="Tahoma" charset="0"/>
                <a:ea typeface="ＭＳ Ｐゴシック" charset="-128"/>
              </a:defRPr>
            </a:lvl6pPr>
            <a:lvl7pPr marL="2971800" indent="-228600" algn="ctr" eaLnBrk="0" fontAlgn="base" hangingPunct="0">
              <a:spcBef>
                <a:spcPct val="50000"/>
              </a:spcBef>
              <a:spcAft>
                <a:spcPct val="0"/>
              </a:spcAft>
              <a:defRPr sz="2400">
                <a:solidFill>
                  <a:schemeClr val="tx1"/>
                </a:solidFill>
                <a:latin typeface="Tahoma" charset="0"/>
                <a:ea typeface="ＭＳ Ｐゴシック" charset="-128"/>
              </a:defRPr>
            </a:lvl7pPr>
            <a:lvl8pPr marL="3429000" indent="-228600" algn="ctr" eaLnBrk="0" fontAlgn="base" hangingPunct="0">
              <a:spcBef>
                <a:spcPct val="50000"/>
              </a:spcBef>
              <a:spcAft>
                <a:spcPct val="0"/>
              </a:spcAft>
              <a:defRPr sz="2400">
                <a:solidFill>
                  <a:schemeClr val="tx1"/>
                </a:solidFill>
                <a:latin typeface="Tahoma" charset="0"/>
                <a:ea typeface="ＭＳ Ｐゴシック" charset="-128"/>
              </a:defRPr>
            </a:lvl8pPr>
            <a:lvl9pPr marL="3886200" indent="-228600" algn="ctr" eaLnBrk="0" fontAlgn="base" hangingPunct="0">
              <a:spcBef>
                <a:spcPct val="50000"/>
              </a:spcBef>
              <a:spcAft>
                <a:spcPct val="0"/>
              </a:spcAft>
              <a:defRPr sz="2400">
                <a:solidFill>
                  <a:schemeClr val="tx1"/>
                </a:solidFill>
                <a:latin typeface="Tahoma" charset="0"/>
                <a:ea typeface="ＭＳ Ｐゴシック" charset="-128"/>
              </a:defRPr>
            </a:lvl9pPr>
          </a:lstStyle>
          <a:p>
            <a:pPr>
              <a:defRPr/>
            </a:pPr>
            <a:r>
              <a:rPr lang="en-GB" sz="2400">
                <a:cs typeface="+mn-cs"/>
              </a:rPr>
              <a:t> </a:t>
            </a:r>
            <a:r>
              <a:rPr lang="en-GB" sz="2400">
                <a:cs typeface="+mn-cs"/>
                <a:sym typeface="Wingdings" charset="2"/>
              </a:rPr>
              <a:t> </a:t>
            </a:r>
          </a:p>
        </p:txBody>
      </p:sp>
    </p:spTree>
    <p:extLst>
      <p:ext uri="{BB962C8B-B14F-4D97-AF65-F5344CB8AC3E}">
        <p14:creationId xmlns:p14="http://schemas.microsoft.com/office/powerpoint/2010/main" val="37577166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1" fontAlgn="base" hangingPunct="1">
        <a:spcBef>
          <a:spcPct val="0"/>
        </a:spcBef>
        <a:spcAft>
          <a:spcPct val="0"/>
        </a:spcAft>
        <a:defRPr sz="3600" b="1">
          <a:solidFill>
            <a:schemeClr val="bg1"/>
          </a:solidFill>
          <a:latin typeface="+mj-lt"/>
          <a:ea typeface="MS PGothic" pitchFamily="34" charset="-128"/>
          <a:cs typeface="MS PGothic" charset="0"/>
        </a:defRPr>
      </a:lvl1pPr>
      <a:lvl2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2pPr>
      <a:lvl3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3pPr>
      <a:lvl4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4pPr>
      <a:lvl5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5pPr>
      <a:lvl6pPr marL="457189" algn="l" rtl="0" eaLnBrk="1" fontAlgn="base" hangingPunct="1">
        <a:spcBef>
          <a:spcPct val="0"/>
        </a:spcBef>
        <a:spcAft>
          <a:spcPct val="0"/>
        </a:spcAft>
        <a:defRPr sz="3600" b="1">
          <a:solidFill>
            <a:srgbClr val="004457"/>
          </a:solidFill>
          <a:latin typeface="Arial" pitchFamily="-107" charset="0"/>
        </a:defRPr>
      </a:lvl6pPr>
      <a:lvl7pPr marL="914378" algn="l" rtl="0" eaLnBrk="1" fontAlgn="base" hangingPunct="1">
        <a:spcBef>
          <a:spcPct val="0"/>
        </a:spcBef>
        <a:spcAft>
          <a:spcPct val="0"/>
        </a:spcAft>
        <a:defRPr sz="3600" b="1">
          <a:solidFill>
            <a:srgbClr val="004457"/>
          </a:solidFill>
          <a:latin typeface="Arial" pitchFamily="-107" charset="0"/>
        </a:defRPr>
      </a:lvl7pPr>
      <a:lvl8pPr marL="1371566" algn="l" rtl="0" eaLnBrk="1" fontAlgn="base" hangingPunct="1">
        <a:spcBef>
          <a:spcPct val="0"/>
        </a:spcBef>
        <a:spcAft>
          <a:spcPct val="0"/>
        </a:spcAft>
        <a:defRPr sz="3600" b="1">
          <a:solidFill>
            <a:srgbClr val="004457"/>
          </a:solidFill>
          <a:latin typeface="Arial" pitchFamily="-107" charset="0"/>
        </a:defRPr>
      </a:lvl8pPr>
      <a:lvl9pPr marL="1828754" algn="l" rtl="0" eaLnBrk="1" fontAlgn="base" hangingPunct="1">
        <a:spcBef>
          <a:spcPct val="0"/>
        </a:spcBef>
        <a:spcAft>
          <a:spcPct val="0"/>
        </a:spcAft>
        <a:defRPr sz="3600" b="1">
          <a:solidFill>
            <a:srgbClr val="004457"/>
          </a:solidFill>
          <a:latin typeface="Arial" pitchFamily="-107" charset="0"/>
        </a:defRPr>
      </a:lvl9pPr>
    </p:titleStyle>
    <p:bodyStyle>
      <a:lvl1pPr marL="342892" indent="-342892" algn="l" rtl="0" eaLnBrk="1" fontAlgn="base" hangingPunct="1">
        <a:spcBef>
          <a:spcPct val="20000"/>
        </a:spcBef>
        <a:spcAft>
          <a:spcPct val="0"/>
        </a:spcAft>
        <a:buClr>
          <a:schemeClr val="bg1"/>
        </a:buClr>
        <a:buChar char="•"/>
        <a:defRPr sz="3000">
          <a:solidFill>
            <a:schemeClr val="bg1"/>
          </a:solidFill>
          <a:latin typeface="+mn-lt"/>
          <a:ea typeface="MS PGothic" pitchFamily="34" charset="-128"/>
          <a:cs typeface="MS PGothic" charset="0"/>
        </a:defRPr>
      </a:lvl1pPr>
      <a:lvl2pPr marL="742931" indent="-285743" algn="l" rtl="0" eaLnBrk="1" fontAlgn="base" hangingPunct="1">
        <a:spcBef>
          <a:spcPct val="20000"/>
        </a:spcBef>
        <a:spcAft>
          <a:spcPct val="0"/>
        </a:spcAft>
        <a:buClr>
          <a:schemeClr val="bg1"/>
        </a:buClr>
        <a:buChar char="–"/>
        <a:defRPr sz="2600">
          <a:solidFill>
            <a:schemeClr val="bg1"/>
          </a:solidFill>
          <a:latin typeface="+mn-lt"/>
          <a:ea typeface="MS PGothic" pitchFamily="34" charset="-128"/>
          <a:cs typeface="MS PGothic" charset="0"/>
        </a:defRPr>
      </a:lvl2pPr>
      <a:lvl3pPr marL="1142972" indent="-228594" algn="l" rtl="0" eaLnBrk="1" fontAlgn="base" hangingPunct="1">
        <a:spcBef>
          <a:spcPct val="20000"/>
        </a:spcBef>
        <a:spcAft>
          <a:spcPct val="0"/>
        </a:spcAft>
        <a:buClr>
          <a:schemeClr val="bg1"/>
        </a:buClr>
        <a:buChar char="•"/>
        <a:defRPr sz="2400">
          <a:solidFill>
            <a:schemeClr val="bg1"/>
          </a:solidFill>
          <a:latin typeface="+mn-lt"/>
          <a:ea typeface="MS PGothic" pitchFamily="34" charset="-128"/>
          <a:cs typeface="MS PGothic" charset="0"/>
        </a:defRPr>
      </a:lvl3pPr>
      <a:lvl4pPr marL="1600160" indent="-228594" algn="l" rtl="0" eaLnBrk="1" fontAlgn="base" hangingPunct="1">
        <a:spcBef>
          <a:spcPct val="20000"/>
        </a:spcBef>
        <a:spcAft>
          <a:spcPct val="0"/>
        </a:spcAft>
        <a:buClr>
          <a:schemeClr val="bg1"/>
        </a:buClr>
        <a:buChar char="–"/>
        <a:defRPr sz="2000">
          <a:solidFill>
            <a:schemeClr val="bg1"/>
          </a:solidFill>
          <a:latin typeface="+mn-lt"/>
          <a:ea typeface="MS PGothic" pitchFamily="34" charset="-128"/>
          <a:cs typeface="MS PGothic" charset="0"/>
        </a:defRPr>
      </a:lvl4pPr>
      <a:lvl5pPr marL="2057348" indent="-228594" algn="l" rtl="0" eaLnBrk="1" fontAlgn="base" hangingPunct="1">
        <a:spcBef>
          <a:spcPct val="20000"/>
        </a:spcBef>
        <a:spcAft>
          <a:spcPct val="0"/>
        </a:spcAft>
        <a:buClr>
          <a:schemeClr val="bg1"/>
        </a:buClr>
        <a:buChar char="»"/>
        <a:defRPr sz="2000">
          <a:solidFill>
            <a:schemeClr val="bg1"/>
          </a:solidFill>
          <a:latin typeface="+mn-lt"/>
          <a:ea typeface="MS PGothic" pitchFamily="34" charset="-128"/>
          <a:cs typeface="MS PGothic" charset="0"/>
        </a:defRPr>
      </a:lvl5pPr>
      <a:lvl6pPr marL="2514537" indent="-228594"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6pPr>
      <a:lvl7pPr marL="2971726" indent="-228594"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7pPr>
      <a:lvl8pPr marL="3428915" indent="-228594"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8pPr>
      <a:lvl9pPr marL="3886103" indent="-228594"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79EE-C753-7746-ADD6-58BC7B3E0B6C}"/>
              </a:ext>
            </a:extLst>
          </p:cNvPr>
          <p:cNvSpPr>
            <a:spLocks noGrp="1"/>
          </p:cNvSpPr>
          <p:nvPr>
            <p:ph type="ctrTitle"/>
          </p:nvPr>
        </p:nvSpPr>
        <p:spPr>
          <a:xfrm>
            <a:off x="685800" y="2497204"/>
            <a:ext cx="7772400" cy="697367"/>
          </a:xfrm>
        </p:spPr>
        <p:txBody>
          <a:bodyPr/>
          <a:lstStyle/>
          <a:p>
            <a:r>
              <a:rPr lang="en-US" dirty="0"/>
              <a:t>Health and Wellbeing</a:t>
            </a:r>
          </a:p>
        </p:txBody>
      </p:sp>
      <p:sp>
        <p:nvSpPr>
          <p:cNvPr id="3" name="Subtitle 2">
            <a:extLst>
              <a:ext uri="{FF2B5EF4-FFF2-40B4-BE49-F238E27FC236}">
                <a16:creationId xmlns:a16="http://schemas.microsoft.com/office/drawing/2014/main" id="{028B294A-F4A3-AC48-8BC1-AB21D1D38FEC}"/>
              </a:ext>
            </a:extLst>
          </p:cNvPr>
          <p:cNvSpPr>
            <a:spLocks noGrp="1"/>
          </p:cNvSpPr>
          <p:nvPr>
            <p:ph type="subTitle" idx="1"/>
          </p:nvPr>
        </p:nvSpPr>
        <p:spPr>
          <a:xfrm>
            <a:off x="1371600" y="3194571"/>
            <a:ext cx="6400800" cy="562265"/>
          </a:xfrm>
        </p:spPr>
        <p:txBody>
          <a:bodyPr/>
          <a:lstStyle/>
          <a:p>
            <a:r>
              <a:rPr lang="en-US" dirty="0"/>
              <a:t>Workshop 2 – 29</a:t>
            </a:r>
            <a:r>
              <a:rPr lang="en-US" baseline="30000" dirty="0"/>
              <a:t>th</a:t>
            </a:r>
            <a:r>
              <a:rPr lang="en-US" dirty="0"/>
              <a:t> November</a:t>
            </a:r>
          </a:p>
        </p:txBody>
      </p:sp>
    </p:spTree>
    <p:extLst>
      <p:ext uri="{BB962C8B-B14F-4D97-AF65-F5344CB8AC3E}">
        <p14:creationId xmlns:p14="http://schemas.microsoft.com/office/powerpoint/2010/main" val="270347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sz="3200" dirty="0"/>
              <a:t>Where we want to get to</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259841"/>
            <a:ext cx="7772400" cy="2971800"/>
          </a:xfrm>
        </p:spPr>
        <p:txBody>
          <a:bodyPr/>
          <a:lstStyle/>
          <a:p>
            <a:pPr marL="0" indent="0">
              <a:buNone/>
            </a:pPr>
            <a:r>
              <a:rPr lang="en-GB" sz="2400" dirty="0">
                <a:latin typeface="Calibri" panose="020F0502020204030204" pitchFamily="34" charset="0"/>
                <a:cs typeface="Calibri" panose="020F0502020204030204" pitchFamily="34" charset="0"/>
              </a:rPr>
              <a:t>Our ambitions for Priority 6*</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a:t>
            </a:r>
            <a:r>
              <a:rPr lang="en-GB"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cultural and structural changes to support active travel</a:t>
            </a:r>
            <a:r>
              <a:rPr lang="en-GB" sz="1800" dirty="0">
                <a:effectLst/>
                <a:latin typeface="Calibri" panose="020F0502020204030204" pitchFamily="34" charset="0"/>
                <a:ea typeface="Calibri" panose="020F0502020204030204" pitchFamily="34" charset="0"/>
                <a:cs typeface="Times New Roman" panose="02020603050405020304" pitchFamily="18" charset="0"/>
              </a:rPr>
              <a:t>, healthy eating and breastfeeding as norms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a:t>
            </a:r>
            <a:r>
              <a:rPr lang="en-GB"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consistent approaches to </a:t>
            </a:r>
            <a:r>
              <a:rPr lang="en-GB" sz="1800" dirty="0">
                <a:effectLst/>
                <a:latin typeface="Calibri" panose="020F0502020204030204" pitchFamily="34" charset="0"/>
                <a:ea typeface="Calibri" panose="020F0502020204030204" pitchFamily="34" charset="0"/>
                <a:cs typeface="Times New Roman" panose="02020603050405020304" pitchFamily="18" charset="0"/>
              </a:rPr>
              <a:t>healthy eating and </a:t>
            </a:r>
            <a:r>
              <a:rPr lang="en-GB"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physical activity across multiple sectors</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health, education, welfare, social care, workplaces and the voluntary sector </a:t>
            </a:r>
          </a:p>
          <a:p>
            <a:pPr>
              <a:lnSpc>
                <a:spcPct val="107000"/>
              </a:lnSpc>
              <a:spcAft>
                <a:spcPts val="800"/>
              </a:spcAft>
            </a:pPr>
            <a:r>
              <a:rPr lang="en-GB"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Individuals and communities are empowered to access and participate in </a:t>
            </a:r>
            <a:r>
              <a:rPr lang="en-GB" sz="1800" dirty="0">
                <a:effectLst/>
                <a:latin typeface="Calibri" panose="020F0502020204030204" pitchFamily="34" charset="0"/>
                <a:ea typeface="Calibri" panose="020F0502020204030204" pitchFamily="34" charset="0"/>
                <a:cs typeface="Times New Roman" panose="02020603050405020304" pitchFamily="18" charset="0"/>
              </a:rPr>
              <a:t>healthy eating and </a:t>
            </a:r>
            <a:r>
              <a:rPr lang="en-GB"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physical activity throughout the life course</a:t>
            </a:r>
            <a:r>
              <a:rPr lang="en-GB" sz="1800" dirty="0">
                <a:effectLst/>
                <a:latin typeface="Calibri" panose="020F0502020204030204" pitchFamily="34" charset="0"/>
                <a:ea typeface="Calibri" panose="020F0502020204030204" pitchFamily="34" charset="0"/>
                <a:cs typeface="Times New Roman" panose="02020603050405020304" pitchFamily="18" charset="0"/>
              </a:rPr>
              <a:t>, including the ageing population and addressing food insecurity</a:t>
            </a:r>
          </a:p>
          <a:p>
            <a:pPr marL="0" indent="0">
              <a:lnSpc>
                <a:spcPct val="107000"/>
              </a:lnSpc>
              <a:spcAft>
                <a:spcPts val="800"/>
              </a:spcAft>
              <a:buNone/>
            </a:pPr>
            <a:r>
              <a:rPr lang="en-GB" sz="1600" i="1" dirty="0">
                <a:latin typeface="Calibri" panose="020F0502020204030204" pitchFamily="34" charset="0"/>
                <a:ea typeface="Calibri" panose="020F0502020204030204" pitchFamily="34" charset="0"/>
                <a:cs typeface="Times New Roman" panose="02020603050405020304" pitchFamily="18" charset="0"/>
              </a:rPr>
              <a:t>* from DPH Fife annual report 2020-21</a:t>
            </a: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31771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66620"/>
            <a:ext cx="7772400" cy="571500"/>
          </a:xfrm>
        </p:spPr>
        <p:txBody>
          <a:bodyPr/>
          <a:lstStyle/>
          <a:p>
            <a:r>
              <a:rPr lang="en-GB" sz="3200" dirty="0"/>
              <a:t>Themes identified from ‘homework’</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196046"/>
            <a:ext cx="7772400" cy="2971800"/>
          </a:xfrm>
        </p:spPr>
        <p:txBody>
          <a:bodyPr/>
          <a:lstStyle/>
          <a:p>
            <a:r>
              <a:rPr lang="en-GB" sz="2400" dirty="0"/>
              <a:t>What’s ‘live’:</a:t>
            </a:r>
          </a:p>
          <a:p>
            <a:pPr lvl="1"/>
            <a:r>
              <a:rPr lang="en-GB" sz="2000" dirty="0"/>
              <a:t>a range of workforce schemes and incentives to encourage physical activity</a:t>
            </a:r>
          </a:p>
          <a:p>
            <a:r>
              <a:rPr lang="en-GB" sz="2400" dirty="0"/>
              <a:t>Opportunities:</a:t>
            </a:r>
          </a:p>
          <a:p>
            <a:pPr lvl="1"/>
            <a:r>
              <a:rPr lang="en-GB" sz="2000" dirty="0"/>
              <a:t>potential to use our strength as anchor institutions to open up our green spaces to local communities</a:t>
            </a:r>
          </a:p>
          <a:p>
            <a:pPr lvl="1"/>
            <a:r>
              <a:rPr lang="en-GB" sz="2000" dirty="0"/>
              <a:t>incorporate this work into workforce planning strategies for say the 10 major employers in Fife.</a:t>
            </a:r>
          </a:p>
          <a:p>
            <a:pPr marL="0" indent="0">
              <a:buNone/>
            </a:pPr>
            <a:endParaRPr lang="en-GB" sz="1800" i="1" dirty="0"/>
          </a:p>
        </p:txBody>
      </p:sp>
    </p:spTree>
    <p:extLst>
      <p:ext uri="{BB962C8B-B14F-4D97-AF65-F5344CB8AC3E}">
        <p14:creationId xmlns:p14="http://schemas.microsoft.com/office/powerpoint/2010/main" val="93599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66620"/>
            <a:ext cx="7772400" cy="571500"/>
          </a:xfrm>
        </p:spPr>
        <p:txBody>
          <a:bodyPr/>
          <a:lstStyle/>
          <a:p>
            <a:r>
              <a:rPr lang="en-GB" sz="3200" dirty="0"/>
              <a:t>Current work </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196046"/>
            <a:ext cx="7772400" cy="2971800"/>
          </a:xfrm>
        </p:spPr>
        <p:txBody>
          <a:bodyPr/>
          <a:lstStyle/>
          <a:p>
            <a:r>
              <a:rPr lang="en-GB" sz="2400" dirty="0"/>
              <a:t>Physical Activity &amp; Sport Strategy</a:t>
            </a:r>
          </a:p>
          <a:p>
            <a:r>
              <a:rPr lang="en-GB" sz="2400" dirty="0"/>
              <a:t>4DX</a:t>
            </a:r>
          </a:p>
          <a:p>
            <a:r>
              <a:rPr lang="en-GB" sz="2400" dirty="0" err="1"/>
              <a:t>Levenmouth</a:t>
            </a:r>
            <a:r>
              <a:rPr lang="en-GB" sz="2400" dirty="0"/>
              <a:t> pilot</a:t>
            </a:r>
          </a:p>
          <a:p>
            <a:r>
              <a:rPr lang="en-GB" sz="2400" dirty="0"/>
              <a:t>Whole Systems Approach to diabetes prevention</a:t>
            </a:r>
          </a:p>
          <a:p>
            <a:r>
              <a:rPr lang="en-GB" sz="2400" dirty="0"/>
              <a:t>Green Health Partnership</a:t>
            </a:r>
          </a:p>
          <a:p>
            <a:pPr marL="0" indent="0">
              <a:buNone/>
            </a:pPr>
            <a:endParaRPr lang="en-GB" sz="1800" i="1" dirty="0"/>
          </a:p>
        </p:txBody>
      </p:sp>
    </p:spTree>
    <p:extLst>
      <p:ext uri="{BB962C8B-B14F-4D97-AF65-F5344CB8AC3E}">
        <p14:creationId xmlns:p14="http://schemas.microsoft.com/office/powerpoint/2010/main" val="323801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dirty="0"/>
              <a:t>Learning from local – 4DX</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pPr marL="0" indent="0">
              <a:buNone/>
            </a:pPr>
            <a:r>
              <a:rPr lang="en-GB" sz="2400" dirty="0"/>
              <a:t>What things have gone better than expected?</a:t>
            </a:r>
          </a:p>
          <a:p>
            <a:r>
              <a:rPr lang="en-GB" sz="2400" dirty="0"/>
              <a:t>Process adoption and embracing new ways of working</a:t>
            </a:r>
          </a:p>
          <a:p>
            <a:r>
              <a:rPr lang="en-GB" sz="2400" dirty="0"/>
              <a:t>Results to be proud of… </a:t>
            </a:r>
          </a:p>
          <a:p>
            <a:r>
              <a:rPr lang="en-GB" sz="2400" dirty="0"/>
              <a:t>Legacy of collaboration and trust </a:t>
            </a:r>
          </a:p>
          <a:p>
            <a:pPr marL="0" indent="0">
              <a:buNone/>
            </a:pPr>
            <a:endParaRPr lang="en-GB" sz="2000" dirty="0"/>
          </a:p>
          <a:p>
            <a:pPr marL="0" indent="0">
              <a:buNone/>
            </a:pPr>
            <a:endParaRPr lang="en-GB" sz="1800" i="1" dirty="0">
              <a:solidFill>
                <a:srgbClr val="FF0000"/>
              </a:solidFill>
            </a:endParaRPr>
          </a:p>
        </p:txBody>
      </p:sp>
    </p:spTree>
    <p:extLst>
      <p:ext uri="{BB962C8B-B14F-4D97-AF65-F5344CB8AC3E}">
        <p14:creationId xmlns:p14="http://schemas.microsoft.com/office/powerpoint/2010/main" val="315505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dirty="0"/>
              <a:t>Learning from local – 4DX</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pPr marL="0" indent="0">
              <a:buNone/>
            </a:pPr>
            <a:r>
              <a:rPr lang="en-GB" sz="2400" dirty="0"/>
              <a:t>What can we build on, going forward?</a:t>
            </a:r>
          </a:p>
          <a:p>
            <a:r>
              <a:rPr lang="en-GB" sz="2400" dirty="0"/>
              <a:t>Network of Local Area Teams </a:t>
            </a:r>
          </a:p>
          <a:p>
            <a:r>
              <a:rPr lang="en-GB" sz="2400" dirty="0"/>
              <a:t>Area programming approach </a:t>
            </a:r>
          </a:p>
          <a:p>
            <a:r>
              <a:rPr lang="en-GB" sz="2400" dirty="0"/>
              <a:t>Allowing time to build trust and behaviour change </a:t>
            </a:r>
          </a:p>
          <a:p>
            <a:endParaRPr lang="en-GB" sz="2000" dirty="0"/>
          </a:p>
          <a:p>
            <a:pPr marL="0" indent="0">
              <a:buNone/>
            </a:pPr>
            <a:endParaRPr lang="en-GB" sz="1800" i="1" dirty="0">
              <a:solidFill>
                <a:srgbClr val="FF0000"/>
              </a:solidFill>
            </a:endParaRPr>
          </a:p>
        </p:txBody>
      </p:sp>
    </p:spTree>
    <p:extLst>
      <p:ext uri="{BB962C8B-B14F-4D97-AF65-F5344CB8AC3E}">
        <p14:creationId xmlns:p14="http://schemas.microsoft.com/office/powerpoint/2010/main" val="211407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dirty="0"/>
              <a:t>Learning from local – 4DX</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pPr marL="0" indent="0">
              <a:buNone/>
            </a:pPr>
            <a:r>
              <a:rPr lang="en-GB" sz="2400" dirty="0"/>
              <a:t>How can system leaders help?</a:t>
            </a:r>
          </a:p>
          <a:p>
            <a:r>
              <a:rPr lang="en-GB" sz="2400" dirty="0"/>
              <a:t>Focus ‘our strategic priorities’ </a:t>
            </a:r>
          </a:p>
          <a:p>
            <a:r>
              <a:rPr lang="en-GB" sz="2400" dirty="0"/>
              <a:t>Shared commitments </a:t>
            </a:r>
          </a:p>
          <a:p>
            <a:r>
              <a:rPr lang="en-GB" sz="2400" dirty="0"/>
              <a:t>Individual and team accountability </a:t>
            </a:r>
          </a:p>
          <a:p>
            <a:r>
              <a:rPr lang="en-GB" sz="2400" dirty="0"/>
              <a:t>Credible collective data and evidence </a:t>
            </a:r>
          </a:p>
          <a:p>
            <a:pPr marL="0" indent="0">
              <a:buNone/>
            </a:pPr>
            <a:endParaRPr lang="en-GB" sz="2000" dirty="0"/>
          </a:p>
          <a:p>
            <a:pPr marL="0" indent="0">
              <a:buNone/>
            </a:pPr>
            <a:endParaRPr lang="en-GB" sz="1800" i="1" dirty="0">
              <a:solidFill>
                <a:srgbClr val="FF0000"/>
              </a:solidFill>
            </a:endParaRPr>
          </a:p>
        </p:txBody>
      </p:sp>
    </p:spTree>
    <p:extLst>
      <p:ext uri="{BB962C8B-B14F-4D97-AF65-F5344CB8AC3E}">
        <p14:creationId xmlns:p14="http://schemas.microsoft.com/office/powerpoint/2010/main" val="78535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76470"/>
            <a:ext cx="7772400" cy="589768"/>
          </a:xfrm>
        </p:spPr>
        <p:txBody>
          <a:bodyPr/>
          <a:lstStyle/>
          <a:p>
            <a:r>
              <a:rPr lang="en-GB" sz="3300" dirty="0"/>
              <a:t>Learning from local – </a:t>
            </a:r>
            <a:r>
              <a:rPr lang="en-GB" sz="3300" dirty="0" err="1"/>
              <a:t>Levenmouth</a:t>
            </a:r>
            <a:r>
              <a:rPr lang="en-GB" sz="3300" dirty="0"/>
              <a:t> targeted approach to physical activity</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595230"/>
            <a:ext cx="7772400" cy="2971800"/>
          </a:xfrm>
        </p:spPr>
        <p:txBody>
          <a:bodyPr/>
          <a:lstStyle/>
          <a:p>
            <a:pPr marL="0" indent="0">
              <a:buNone/>
            </a:pPr>
            <a:r>
              <a:rPr lang="en-GB" sz="2400" dirty="0"/>
              <a:t>What things have gone better than expected?</a:t>
            </a:r>
          </a:p>
          <a:p>
            <a:r>
              <a:rPr lang="en-GB" sz="1800" dirty="0"/>
              <a:t>Data Informing Practice </a:t>
            </a:r>
          </a:p>
          <a:p>
            <a:r>
              <a:rPr lang="en-GB" sz="1800" dirty="0"/>
              <a:t>Through local discussion, understanding how true collaboration can add value to existing local programmes and priorities</a:t>
            </a:r>
          </a:p>
          <a:p>
            <a:r>
              <a:rPr lang="en-GB" sz="1800" dirty="0"/>
              <a:t>Identifying key community organisations within the </a:t>
            </a:r>
            <a:r>
              <a:rPr lang="en-GB" sz="1800" dirty="0" err="1"/>
              <a:t>Levenmouth</a:t>
            </a:r>
            <a:r>
              <a:rPr lang="en-GB" sz="1800" dirty="0"/>
              <a:t> area that can add value to this work. Identify opportunities for partnership working</a:t>
            </a:r>
          </a:p>
          <a:p>
            <a:r>
              <a:rPr lang="en-GB" sz="1800" dirty="0"/>
              <a:t>Exploring workforce support and development opportunities</a:t>
            </a:r>
          </a:p>
          <a:p>
            <a:pPr marL="0" indent="0">
              <a:buNone/>
            </a:pPr>
            <a:endParaRPr lang="en-GB" sz="2000" dirty="0"/>
          </a:p>
          <a:p>
            <a:pPr marL="0" indent="0">
              <a:buNone/>
            </a:pPr>
            <a:endParaRPr lang="en-GB" sz="1800" i="1" dirty="0">
              <a:solidFill>
                <a:srgbClr val="FF0000"/>
              </a:solidFill>
            </a:endParaRPr>
          </a:p>
        </p:txBody>
      </p:sp>
    </p:spTree>
    <p:extLst>
      <p:ext uri="{BB962C8B-B14F-4D97-AF65-F5344CB8AC3E}">
        <p14:creationId xmlns:p14="http://schemas.microsoft.com/office/powerpoint/2010/main" val="429094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dirty="0"/>
              <a:t>Learning from local – </a:t>
            </a:r>
            <a:r>
              <a:rPr lang="en-GB" dirty="0" err="1"/>
              <a:t>Levenmouth</a:t>
            </a:r>
            <a:endParaRPr lang="en-GB" dirty="0"/>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pPr marL="0" indent="0">
              <a:buNone/>
            </a:pPr>
            <a:r>
              <a:rPr lang="en-GB" sz="2400" dirty="0"/>
              <a:t>What can we build on, going forward?</a:t>
            </a:r>
          </a:p>
          <a:p>
            <a:r>
              <a:rPr lang="en-GB" sz="1800" dirty="0"/>
              <a:t>Focus in on smaller bitesize priorities  – 3 Areas </a:t>
            </a:r>
          </a:p>
          <a:p>
            <a:r>
              <a:rPr lang="en-GB" sz="1800" dirty="0"/>
              <a:t>Collaborate with the unknown and uncomfortable</a:t>
            </a:r>
          </a:p>
          <a:p>
            <a:r>
              <a:rPr lang="en-GB" sz="1800" dirty="0"/>
              <a:t>Build on Local Voice - Not to but with the Community </a:t>
            </a:r>
          </a:p>
          <a:p>
            <a:r>
              <a:rPr lang="en-GB" sz="1800" dirty="0"/>
              <a:t>Use the learning from this significant test of change model to influence our prioritisation, planning and allocation of resources to drive equality, diversity and inclusion and reduce inequalities in sport and physical activity across all areas of Fife going forward. </a:t>
            </a:r>
          </a:p>
          <a:p>
            <a:pPr marL="0" indent="0">
              <a:buNone/>
            </a:pPr>
            <a:endParaRPr lang="en-GB" sz="1800" i="1" dirty="0">
              <a:solidFill>
                <a:srgbClr val="FF0000"/>
              </a:solidFill>
            </a:endParaRPr>
          </a:p>
        </p:txBody>
      </p:sp>
    </p:spTree>
    <p:extLst>
      <p:ext uri="{BB962C8B-B14F-4D97-AF65-F5344CB8AC3E}">
        <p14:creationId xmlns:p14="http://schemas.microsoft.com/office/powerpoint/2010/main" val="241018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dirty="0"/>
              <a:t>Learning from local – </a:t>
            </a:r>
            <a:r>
              <a:rPr lang="en-GB" dirty="0" err="1"/>
              <a:t>Levenmouth</a:t>
            </a:r>
            <a:endParaRPr lang="en-GB" dirty="0"/>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pPr marL="0" indent="0">
              <a:buNone/>
            </a:pPr>
            <a:r>
              <a:rPr lang="en-GB" sz="2400" dirty="0"/>
              <a:t>How can system leaders help?</a:t>
            </a:r>
          </a:p>
          <a:p>
            <a:r>
              <a:rPr lang="en-GB" sz="1800" dirty="0"/>
              <a:t>Give time &amp; allow for learning and failures and adaptation</a:t>
            </a:r>
          </a:p>
          <a:p>
            <a:r>
              <a:rPr lang="en-GB" sz="1800" dirty="0"/>
              <a:t>Challenge standard/old approaches</a:t>
            </a:r>
          </a:p>
          <a:p>
            <a:r>
              <a:rPr lang="en-GB" sz="1800" dirty="0"/>
              <a:t>Implement person/community centred ways of working </a:t>
            </a:r>
          </a:p>
          <a:p>
            <a:r>
              <a:rPr lang="en-GB" sz="1800" dirty="0"/>
              <a:t>Accountability </a:t>
            </a:r>
          </a:p>
          <a:p>
            <a:pPr marL="0" indent="0">
              <a:buNone/>
            </a:pPr>
            <a:endParaRPr lang="en-GB" sz="1800" i="1" dirty="0">
              <a:solidFill>
                <a:srgbClr val="FF0000"/>
              </a:solidFill>
            </a:endParaRPr>
          </a:p>
        </p:txBody>
      </p:sp>
    </p:spTree>
    <p:extLst>
      <p:ext uri="{BB962C8B-B14F-4D97-AF65-F5344CB8AC3E}">
        <p14:creationId xmlns:p14="http://schemas.microsoft.com/office/powerpoint/2010/main" val="259043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C80F-71E6-41B0-91A0-BD54A367CDC9}"/>
              </a:ext>
            </a:extLst>
          </p:cNvPr>
          <p:cNvSpPr>
            <a:spLocks noGrp="1"/>
          </p:cNvSpPr>
          <p:nvPr>
            <p:ph type="title"/>
          </p:nvPr>
        </p:nvSpPr>
        <p:spPr>
          <a:xfrm>
            <a:off x="685800" y="433276"/>
            <a:ext cx="7772400" cy="571500"/>
          </a:xfrm>
        </p:spPr>
        <p:txBody>
          <a:bodyPr/>
          <a:lstStyle/>
          <a:p>
            <a:r>
              <a:rPr lang="en-GB" sz="2800" dirty="0"/>
              <a:t>Learning from Fife’s whole systems work</a:t>
            </a:r>
          </a:p>
        </p:txBody>
      </p:sp>
      <p:pic>
        <p:nvPicPr>
          <p:cNvPr id="5" name="Content Placeholder 4" descr="Chart&#10;&#10;Description automatically generated">
            <a:extLst>
              <a:ext uri="{FF2B5EF4-FFF2-40B4-BE49-F238E27FC236}">
                <a16:creationId xmlns:a16="http://schemas.microsoft.com/office/drawing/2014/main" id="{8225C49B-AB3F-46F7-BD65-D39415D1049E}"/>
              </a:ext>
            </a:extLst>
          </p:cNvPr>
          <p:cNvPicPr>
            <a:picLocks noGrp="1" noChangeAspect="1"/>
          </p:cNvPicPr>
          <p:nvPr>
            <p:ph idx="1"/>
          </p:nvPr>
        </p:nvPicPr>
        <p:blipFill>
          <a:blip r:embed="rId3"/>
          <a:stretch>
            <a:fillRect/>
          </a:stretch>
        </p:blipFill>
        <p:spPr>
          <a:xfrm>
            <a:off x="921378" y="1153632"/>
            <a:ext cx="6514057" cy="3418368"/>
          </a:xfrm>
        </p:spPr>
      </p:pic>
    </p:spTree>
    <p:extLst>
      <p:ext uri="{BB962C8B-B14F-4D97-AF65-F5344CB8AC3E}">
        <p14:creationId xmlns:p14="http://schemas.microsoft.com/office/powerpoint/2010/main" val="36664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dirty="0"/>
              <a:t>Where we got to in workshop 1</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pPr marL="0" indent="0">
              <a:buNone/>
            </a:pPr>
            <a:r>
              <a:rPr lang="en-GB" sz="2400" dirty="0"/>
              <a:t>Shared endeavour:</a:t>
            </a:r>
          </a:p>
          <a:p>
            <a:pPr marL="0" indent="0">
              <a:buNone/>
            </a:pPr>
            <a:r>
              <a:rPr lang="en-GB" sz="2400" i="1" dirty="0"/>
              <a:t>to increase physical activity, with social connectedness (by working across organisations)</a:t>
            </a:r>
          </a:p>
          <a:p>
            <a:pPr marL="0" indent="0">
              <a:buNone/>
            </a:pPr>
            <a:endParaRPr lang="en-GB" sz="2400" i="1" dirty="0"/>
          </a:p>
          <a:p>
            <a:pPr marL="0" indent="0">
              <a:buNone/>
            </a:pPr>
            <a:r>
              <a:rPr lang="en-GB" sz="2000" dirty="0"/>
              <a:t>NB issues around food and income inequalities are also critical and interdependent</a:t>
            </a:r>
          </a:p>
          <a:p>
            <a:pPr marL="0" indent="0">
              <a:buNone/>
            </a:pPr>
            <a:endParaRPr lang="en-GB" sz="1800" i="1" dirty="0">
              <a:solidFill>
                <a:srgbClr val="FF0000"/>
              </a:solidFill>
            </a:endParaRPr>
          </a:p>
        </p:txBody>
      </p:sp>
    </p:spTree>
    <p:extLst>
      <p:ext uri="{BB962C8B-B14F-4D97-AF65-F5344CB8AC3E}">
        <p14:creationId xmlns:p14="http://schemas.microsoft.com/office/powerpoint/2010/main" val="74474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66620"/>
            <a:ext cx="7772400" cy="571500"/>
          </a:xfrm>
        </p:spPr>
        <p:txBody>
          <a:bodyPr/>
          <a:lstStyle/>
          <a:p>
            <a:r>
              <a:rPr lang="en-GB" sz="3200" dirty="0"/>
              <a:t>Systems approach to physical activity </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196046"/>
            <a:ext cx="7772400" cy="2971800"/>
          </a:xfrm>
        </p:spPr>
        <p:txBody>
          <a:bodyPr/>
          <a:lstStyle/>
          <a:p>
            <a:pPr marL="0" indent="0">
              <a:buNone/>
            </a:pPr>
            <a:r>
              <a:rPr lang="en-GB" sz="2400" i="1" dirty="0"/>
              <a:t>…moves away from short-term, solitary interventions and shifts our thinking towards strategic cross-sectoral efforts that work in a complementary way to maximise limited resources and increase population levels of physical activity. </a:t>
            </a:r>
          </a:p>
          <a:p>
            <a:pPr marL="0" indent="0">
              <a:buNone/>
            </a:pPr>
            <a:endParaRPr lang="en-GB" sz="2400" i="1" dirty="0"/>
          </a:p>
          <a:p>
            <a:pPr marL="0" indent="0">
              <a:buNone/>
            </a:pPr>
            <a:r>
              <a:rPr lang="en-GB" sz="2400" dirty="0"/>
              <a:t>(Public Health Scotland)</a:t>
            </a:r>
          </a:p>
        </p:txBody>
      </p:sp>
    </p:spTree>
    <p:extLst>
      <p:ext uri="{BB962C8B-B14F-4D97-AF65-F5344CB8AC3E}">
        <p14:creationId xmlns:p14="http://schemas.microsoft.com/office/powerpoint/2010/main" val="32965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0"/>
            <a:ext cx="7772400" cy="571500"/>
          </a:xfrm>
        </p:spPr>
        <p:txBody>
          <a:bodyPr/>
          <a:lstStyle/>
          <a:p>
            <a:r>
              <a:rPr lang="en-GB" sz="3200" dirty="0"/>
              <a:t>Public Health Scotland systems map for a more active Scotland</a:t>
            </a:r>
          </a:p>
        </p:txBody>
      </p:sp>
      <p:sp>
        <p:nvSpPr>
          <p:cNvPr id="3" name="Content Placeholder 2"/>
          <p:cNvSpPr>
            <a:spLocks noGrp="1"/>
          </p:cNvSpPr>
          <p:nvPr>
            <p:ph idx="1"/>
          </p:nvPr>
        </p:nvSpPr>
        <p:spPr>
          <a:xfrm>
            <a:off x="685800" y="1555010"/>
            <a:ext cx="7772400" cy="3176478"/>
          </a:xfrm>
        </p:spPr>
        <p:txBody>
          <a:bodyPr/>
          <a:lstStyle/>
          <a:p>
            <a:r>
              <a:rPr lang="en-GB" sz="2400" dirty="0"/>
              <a:t>Simplified visual representation of a complex system</a:t>
            </a:r>
          </a:p>
          <a:p>
            <a:r>
              <a:rPr lang="en-GB" sz="2400" dirty="0"/>
              <a:t>Helps partners share understanding of their role and opportunities for collaboration and joint action</a:t>
            </a:r>
          </a:p>
          <a:p>
            <a:r>
              <a:rPr lang="en-GB" sz="2400" dirty="0"/>
              <a:t>Developed by overlaying variables that impact on physical activity alongside evidence-based actions</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996B6599-1109-4C3D-88B9-3E63D0E47CF8}"/>
              </a:ext>
            </a:extLst>
          </p:cNvPr>
          <p:cNvPicPr>
            <a:picLocks noGrp="1" noChangeAspect="1"/>
          </p:cNvPicPr>
          <p:nvPr>
            <p:ph idx="1"/>
          </p:nvPr>
        </p:nvPicPr>
        <p:blipFill>
          <a:blip r:embed="rId3"/>
          <a:stretch>
            <a:fillRect/>
          </a:stretch>
        </p:blipFill>
        <p:spPr>
          <a:xfrm>
            <a:off x="1371601" y="561510"/>
            <a:ext cx="5817354" cy="3698816"/>
          </a:xfrm>
        </p:spPr>
      </p:pic>
    </p:spTree>
    <p:extLst>
      <p:ext uri="{BB962C8B-B14F-4D97-AF65-F5344CB8AC3E}">
        <p14:creationId xmlns:p14="http://schemas.microsoft.com/office/powerpoint/2010/main" val="364895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E0A0207B-67DA-4775-AD77-F5647F7F5DBB}"/>
              </a:ext>
            </a:extLst>
          </p:cNvPr>
          <p:cNvPicPr>
            <a:picLocks noGrp="1" noChangeAspect="1"/>
          </p:cNvPicPr>
          <p:nvPr>
            <p:ph idx="1"/>
          </p:nvPr>
        </p:nvPicPr>
        <p:blipFill>
          <a:blip r:embed="rId3"/>
          <a:stretch>
            <a:fillRect/>
          </a:stretch>
        </p:blipFill>
        <p:spPr>
          <a:xfrm>
            <a:off x="1127703" y="414671"/>
            <a:ext cx="7064876" cy="3827720"/>
          </a:xfrm>
        </p:spPr>
      </p:pic>
    </p:spTree>
    <p:extLst>
      <p:ext uri="{BB962C8B-B14F-4D97-AF65-F5344CB8AC3E}">
        <p14:creationId xmlns:p14="http://schemas.microsoft.com/office/powerpoint/2010/main" val="3226478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sz="3200" dirty="0"/>
              <a:t>Workshop 2 – Task A (whole group)</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r>
              <a:rPr lang="en-GB" sz="2400" dirty="0"/>
              <a:t>Looking at the systems map, consider - where we could most usefully take collective action?</a:t>
            </a:r>
          </a:p>
        </p:txBody>
      </p:sp>
    </p:spTree>
    <p:extLst>
      <p:ext uri="{BB962C8B-B14F-4D97-AF65-F5344CB8AC3E}">
        <p14:creationId xmlns:p14="http://schemas.microsoft.com/office/powerpoint/2010/main" val="46515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sz="3200" dirty="0"/>
              <a:t>Workshop 2 – Task B (small groups)</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r>
              <a:rPr lang="en-GB" sz="2400" dirty="0"/>
              <a:t>Consider:</a:t>
            </a:r>
          </a:p>
          <a:p>
            <a:pPr lvl="1">
              <a:lnSpc>
                <a:spcPct val="115000"/>
              </a:lnSpc>
              <a:buFont typeface="Times New Roman" panose="02020603050405020304" pitchFamily="18" charset="0"/>
              <a:buChar char="–"/>
              <a:tabLst>
                <a:tab pos="228600" algn="l"/>
              </a:tabLst>
            </a:pPr>
            <a:r>
              <a:rPr lang="en-GB" sz="2000" dirty="0"/>
              <a:t>Within this area, where could we make the biggest collective impact?</a:t>
            </a:r>
          </a:p>
          <a:p>
            <a:pPr lvl="1">
              <a:lnSpc>
                <a:spcPct val="115000"/>
              </a:lnSpc>
              <a:buFont typeface="Times New Roman" panose="02020603050405020304" pitchFamily="18" charset="0"/>
              <a:buChar char="–"/>
              <a:tabLst>
                <a:tab pos="228600" algn="l"/>
              </a:tabLst>
            </a:pPr>
            <a:r>
              <a:rPr lang="en-GB" sz="2000" dirty="0"/>
              <a:t>What are our highest hopes?</a:t>
            </a:r>
          </a:p>
          <a:p>
            <a:pPr lvl="1">
              <a:lnSpc>
                <a:spcPct val="115000"/>
              </a:lnSpc>
              <a:buFont typeface="Times New Roman" panose="02020603050405020304" pitchFamily="18" charset="0"/>
              <a:buChar char="–"/>
              <a:tabLst>
                <a:tab pos="228600" algn="l"/>
              </a:tabLst>
            </a:pPr>
            <a:r>
              <a:rPr lang="en-GB" sz="2000" dirty="0"/>
              <a:t>What are the actions we need to take?</a:t>
            </a:r>
          </a:p>
          <a:p>
            <a:endParaRPr lang="en-GB" sz="2000" dirty="0"/>
          </a:p>
          <a:p>
            <a:endParaRPr lang="en-GB" sz="2400" i="1" dirty="0"/>
          </a:p>
        </p:txBody>
      </p:sp>
    </p:spTree>
    <p:extLst>
      <p:ext uri="{BB962C8B-B14F-4D97-AF65-F5344CB8AC3E}">
        <p14:creationId xmlns:p14="http://schemas.microsoft.com/office/powerpoint/2010/main" val="315683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288365"/>
            <a:ext cx="7772400" cy="571500"/>
          </a:xfrm>
        </p:spPr>
        <p:txBody>
          <a:bodyPr/>
          <a:lstStyle/>
          <a:p>
            <a:r>
              <a:rPr lang="en-GB" sz="3200" dirty="0"/>
              <a:t>Why this matters</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900583"/>
            <a:ext cx="7772400" cy="2701636"/>
          </a:xfrm>
        </p:spPr>
        <p:txBody>
          <a:bodyPr/>
          <a:lstStyle/>
          <a:p>
            <a:r>
              <a:rPr lang="en-GB" sz="1800" dirty="0"/>
              <a:t>Poor diet and physical inactivity - major risk factors for many chronic diseases, contribute to mild and moderate mental health issues, depression, anxiety and social isolation. </a:t>
            </a:r>
          </a:p>
          <a:p>
            <a:r>
              <a:rPr lang="en-GB" sz="1800" dirty="0"/>
              <a:t>Physical inactivity is recognised as 1 of 4 leading modifiable risk factors for noncommunicable disease.</a:t>
            </a:r>
          </a:p>
          <a:p>
            <a:r>
              <a:rPr lang="en-GB" sz="1800" dirty="0"/>
              <a:t>It’s estimated that physical inactivity contributes to almost 1 in 10 premature deaths from CHD, and 1 in 6 deaths from any cause. Direct financial cost to UK healthcare system estimated to be £1.2billion p.a.</a:t>
            </a:r>
          </a:p>
          <a:p>
            <a:r>
              <a:rPr lang="en-GB" sz="1800" dirty="0"/>
              <a:t>Physical activity offers a protective effect against many chronic conditions, including coronary heart disease, obesity, Type 2 diabetes and mental health problems, and can increase social connectedness, reducing isolation</a:t>
            </a:r>
          </a:p>
          <a:p>
            <a:endParaRPr lang="en-GB" sz="1800" dirty="0"/>
          </a:p>
        </p:txBody>
      </p:sp>
    </p:spTree>
    <p:extLst>
      <p:ext uri="{BB962C8B-B14F-4D97-AF65-F5344CB8AC3E}">
        <p14:creationId xmlns:p14="http://schemas.microsoft.com/office/powerpoint/2010/main" val="284102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B1D0-F702-4BC4-9010-01A8EC1F1EA0}"/>
              </a:ext>
            </a:extLst>
          </p:cNvPr>
          <p:cNvSpPr>
            <a:spLocks noGrp="1"/>
          </p:cNvSpPr>
          <p:nvPr>
            <p:ph type="title"/>
          </p:nvPr>
        </p:nvSpPr>
        <p:spPr/>
        <p:txBody>
          <a:bodyPr/>
          <a:lstStyle/>
          <a:p>
            <a:r>
              <a:rPr lang="en-GB" dirty="0"/>
              <a:t>What’s meant by physical activity?</a:t>
            </a:r>
          </a:p>
        </p:txBody>
      </p:sp>
      <p:sp>
        <p:nvSpPr>
          <p:cNvPr id="3" name="Content Placeholder 2">
            <a:extLst>
              <a:ext uri="{FF2B5EF4-FFF2-40B4-BE49-F238E27FC236}">
                <a16:creationId xmlns:a16="http://schemas.microsoft.com/office/drawing/2014/main" id="{19A393C9-778A-4FF5-AEC9-1056D6DA6764}"/>
              </a:ext>
            </a:extLst>
          </p:cNvPr>
          <p:cNvSpPr>
            <a:spLocks noGrp="1"/>
          </p:cNvSpPr>
          <p:nvPr>
            <p:ph idx="1"/>
          </p:nvPr>
        </p:nvSpPr>
        <p:spPr>
          <a:xfrm>
            <a:off x="685800" y="1573618"/>
            <a:ext cx="7862777" cy="2971800"/>
          </a:xfrm>
        </p:spPr>
        <p:txBody>
          <a:bodyPr/>
          <a:lstStyle/>
          <a:p>
            <a:r>
              <a:rPr lang="en-GB" sz="2000" dirty="0">
                <a:solidFill>
                  <a:srgbClr val="FFFF00"/>
                </a:solidFill>
              </a:rPr>
              <a:t>everyday activities</a:t>
            </a:r>
            <a:r>
              <a:rPr lang="en-GB" sz="2000" dirty="0"/>
              <a:t>: active travel (e.g. walking, cycling, wheeling), heavy housework, gardening, DIY, occupational activity</a:t>
            </a:r>
          </a:p>
          <a:p>
            <a:r>
              <a:rPr lang="en-GB" sz="2000" dirty="0">
                <a:solidFill>
                  <a:srgbClr val="FFFF00"/>
                </a:solidFill>
              </a:rPr>
              <a:t>active recreation</a:t>
            </a:r>
            <a:r>
              <a:rPr lang="en-GB" sz="2000" dirty="0"/>
              <a:t>: recreational walking, cycling, active play, dance</a:t>
            </a:r>
          </a:p>
          <a:p>
            <a:r>
              <a:rPr lang="en-GB" sz="2000" dirty="0">
                <a:solidFill>
                  <a:srgbClr val="FFFF00"/>
                </a:solidFill>
              </a:rPr>
              <a:t>sport</a:t>
            </a:r>
            <a:r>
              <a:rPr lang="en-GB" sz="2000" dirty="0"/>
              <a:t>: sport walking and cycling, swimming, formal and informal sport, structured competitive activity, exercise and fitness training and individual outdoor pursuits </a:t>
            </a:r>
          </a:p>
        </p:txBody>
      </p:sp>
    </p:spTree>
    <p:extLst>
      <p:ext uri="{BB962C8B-B14F-4D97-AF65-F5344CB8AC3E}">
        <p14:creationId xmlns:p14="http://schemas.microsoft.com/office/powerpoint/2010/main" val="196281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sz="3200" dirty="0"/>
              <a:t>The picture in Fife</a:t>
            </a:r>
          </a:p>
        </p:txBody>
      </p:sp>
      <p:pic>
        <p:nvPicPr>
          <p:cNvPr id="5" name="Content Placeholder 4" descr="Logo, company name&#10;&#10;Description automatically generated">
            <a:extLst>
              <a:ext uri="{FF2B5EF4-FFF2-40B4-BE49-F238E27FC236}">
                <a16:creationId xmlns:a16="http://schemas.microsoft.com/office/drawing/2014/main" id="{EA03CA53-6E38-41CE-ABD4-1055555B7C5C}"/>
              </a:ext>
            </a:extLst>
          </p:cNvPr>
          <p:cNvPicPr>
            <a:picLocks noGrp="1" noChangeAspect="1"/>
          </p:cNvPicPr>
          <p:nvPr>
            <p:ph idx="1"/>
          </p:nvPr>
        </p:nvPicPr>
        <p:blipFill>
          <a:blip r:embed="rId3"/>
          <a:stretch>
            <a:fillRect/>
          </a:stretch>
        </p:blipFill>
        <p:spPr>
          <a:xfrm>
            <a:off x="1164977" y="1467293"/>
            <a:ext cx="6957106" cy="2456121"/>
          </a:xfrm>
        </p:spPr>
      </p:pic>
    </p:spTree>
    <p:extLst>
      <p:ext uri="{BB962C8B-B14F-4D97-AF65-F5344CB8AC3E}">
        <p14:creationId xmlns:p14="http://schemas.microsoft.com/office/powerpoint/2010/main" val="386946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6034F-7AB8-4D35-B0AC-1FA205E36DAC}"/>
              </a:ext>
            </a:extLst>
          </p:cNvPr>
          <p:cNvSpPr>
            <a:spLocks noGrp="1"/>
          </p:cNvSpPr>
          <p:nvPr>
            <p:ph idx="1"/>
          </p:nvPr>
        </p:nvSpPr>
        <p:spPr>
          <a:xfrm>
            <a:off x="685800" y="1085850"/>
            <a:ext cx="7772400" cy="2971800"/>
          </a:xfrm>
        </p:spPr>
        <p:txBody>
          <a:bodyPr/>
          <a:lstStyle/>
          <a:p>
            <a:r>
              <a:rPr lang="en-GB" sz="1800" dirty="0"/>
              <a:t>Proportion of adults meeting recommended levels declines with age</a:t>
            </a:r>
          </a:p>
          <a:p>
            <a:r>
              <a:rPr lang="en-GB" sz="1800" dirty="0"/>
              <a:t>In all age groups men more likely to meet recommended levels than women.</a:t>
            </a:r>
          </a:p>
          <a:p>
            <a:r>
              <a:rPr lang="en-GB" sz="1800" dirty="0"/>
              <a:t>Across Scotland, 71% of children aged 2-15 met physical activity levels for their age group… but participation in sports was lower in children aged 13-25.</a:t>
            </a:r>
          </a:p>
          <a:p>
            <a:r>
              <a:rPr lang="en-GB" sz="1800" dirty="0"/>
              <a:t>51.8% of school pupils in Fife surveyed in 2020 said they normally travel to school in an active way. (Walking – 46%)</a:t>
            </a:r>
          </a:p>
        </p:txBody>
      </p:sp>
    </p:spTree>
    <p:extLst>
      <p:ext uri="{BB962C8B-B14F-4D97-AF65-F5344CB8AC3E}">
        <p14:creationId xmlns:p14="http://schemas.microsoft.com/office/powerpoint/2010/main" val="150241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sz="3200" dirty="0"/>
              <a:t>Impacts of Covid</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r>
              <a:rPr lang="en-GB" sz="2000" dirty="0"/>
              <a:t>renewed interest in outdoor physical exercise and access to green and blue spaces</a:t>
            </a:r>
          </a:p>
          <a:p>
            <a:r>
              <a:rPr lang="en-GB" sz="2000" dirty="0"/>
              <a:t>increased inequality in greenspace visits</a:t>
            </a:r>
          </a:p>
          <a:p>
            <a:r>
              <a:rPr lang="en-GB" sz="2000" dirty="0"/>
              <a:t>decline in activity amongst older people - especially in most deprived areas – leading to deconditioning and increase in falls</a:t>
            </a:r>
          </a:p>
        </p:txBody>
      </p:sp>
    </p:spTree>
    <p:extLst>
      <p:ext uri="{BB962C8B-B14F-4D97-AF65-F5344CB8AC3E}">
        <p14:creationId xmlns:p14="http://schemas.microsoft.com/office/powerpoint/2010/main" val="152823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738E-0E2D-4F56-9C01-49C6440A1FAC}"/>
              </a:ext>
            </a:extLst>
          </p:cNvPr>
          <p:cNvSpPr>
            <a:spLocks noGrp="1"/>
          </p:cNvSpPr>
          <p:nvPr>
            <p:ph type="title"/>
          </p:nvPr>
        </p:nvSpPr>
        <p:spPr/>
        <p:txBody>
          <a:bodyPr/>
          <a:lstStyle/>
          <a:p>
            <a:r>
              <a:rPr lang="en-GB" dirty="0"/>
              <a:t>Place and Health</a:t>
            </a:r>
          </a:p>
        </p:txBody>
      </p:sp>
      <p:sp>
        <p:nvSpPr>
          <p:cNvPr id="3" name="Content Placeholder 2">
            <a:extLst>
              <a:ext uri="{FF2B5EF4-FFF2-40B4-BE49-F238E27FC236}">
                <a16:creationId xmlns:a16="http://schemas.microsoft.com/office/drawing/2014/main" id="{618A8AD2-871B-4E24-AF1B-55BC9F2A0B14}"/>
              </a:ext>
            </a:extLst>
          </p:cNvPr>
          <p:cNvSpPr>
            <a:spLocks noGrp="1"/>
          </p:cNvSpPr>
          <p:nvPr>
            <p:ph idx="1"/>
          </p:nvPr>
        </p:nvSpPr>
        <p:spPr/>
        <p:txBody>
          <a:bodyPr/>
          <a:lstStyle/>
          <a:p>
            <a:endParaRPr lang="en-GB"/>
          </a:p>
        </p:txBody>
      </p:sp>
      <p:pic>
        <p:nvPicPr>
          <p:cNvPr id="4" name="Picture 4">
            <a:extLst>
              <a:ext uri="{FF2B5EF4-FFF2-40B4-BE49-F238E27FC236}">
                <a16:creationId xmlns:a16="http://schemas.microsoft.com/office/drawing/2014/main" id="{8BB107B8-7867-465B-8085-857EFFE35A63}"/>
              </a:ext>
            </a:extLst>
          </p:cNvPr>
          <p:cNvPicPr>
            <a:picLocks noChangeAspect="1"/>
          </p:cNvPicPr>
          <p:nvPr/>
        </p:nvPicPr>
        <p:blipFill rotWithShape="1">
          <a:blip r:embed="rId3">
            <a:extLst>
              <a:ext uri="{28A0092B-C50C-407E-A947-70E740481C1C}">
                <a14:useLocalDpi xmlns:a14="http://schemas.microsoft.com/office/drawing/2010/main" val="0"/>
              </a:ext>
            </a:extLst>
          </a:blip>
          <a:srcRect b="19370"/>
          <a:stretch/>
        </p:blipFill>
        <p:spPr>
          <a:xfrm>
            <a:off x="15" y="961"/>
            <a:ext cx="9143985" cy="5142539"/>
          </a:xfrm>
          <a:prstGeom prst="rect">
            <a:avLst/>
          </a:prstGeom>
        </p:spPr>
      </p:pic>
    </p:spTree>
    <p:extLst>
      <p:ext uri="{BB962C8B-B14F-4D97-AF65-F5344CB8AC3E}">
        <p14:creationId xmlns:p14="http://schemas.microsoft.com/office/powerpoint/2010/main" val="18624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286355"/>
            <a:ext cx="7772400" cy="571500"/>
          </a:xfrm>
        </p:spPr>
        <p:txBody>
          <a:bodyPr/>
          <a:lstStyle/>
          <a:p>
            <a:r>
              <a:rPr lang="en-GB" sz="3200" dirty="0"/>
              <a:t>Policy context</a:t>
            </a:r>
          </a:p>
        </p:txBody>
      </p:sp>
      <p:pic>
        <p:nvPicPr>
          <p:cNvPr id="16" name="Picture 15">
            <a:extLst>
              <a:ext uri="{FF2B5EF4-FFF2-40B4-BE49-F238E27FC236}">
                <a16:creationId xmlns:a16="http://schemas.microsoft.com/office/drawing/2014/main" id="{35F58B69-4A29-4E42-B890-CF433875D45F}"/>
              </a:ext>
            </a:extLst>
          </p:cNvPr>
          <p:cNvPicPr>
            <a:picLocks noChangeAspect="1"/>
          </p:cNvPicPr>
          <p:nvPr/>
        </p:nvPicPr>
        <p:blipFill>
          <a:blip r:embed="rId3"/>
          <a:stretch>
            <a:fillRect/>
          </a:stretch>
        </p:blipFill>
        <p:spPr>
          <a:xfrm>
            <a:off x="622048" y="1038072"/>
            <a:ext cx="1146147" cy="1633870"/>
          </a:xfrm>
          <a:prstGeom prst="rect">
            <a:avLst/>
          </a:prstGeom>
        </p:spPr>
      </p:pic>
      <p:pic>
        <p:nvPicPr>
          <p:cNvPr id="17" name="Picture 16">
            <a:extLst>
              <a:ext uri="{FF2B5EF4-FFF2-40B4-BE49-F238E27FC236}">
                <a16:creationId xmlns:a16="http://schemas.microsoft.com/office/drawing/2014/main" id="{224C8633-2CD6-4277-99E8-C25430680CEE}"/>
              </a:ext>
            </a:extLst>
          </p:cNvPr>
          <p:cNvPicPr>
            <a:picLocks noChangeAspect="1"/>
          </p:cNvPicPr>
          <p:nvPr/>
        </p:nvPicPr>
        <p:blipFill>
          <a:blip r:embed="rId4"/>
          <a:stretch>
            <a:fillRect/>
          </a:stretch>
        </p:blipFill>
        <p:spPr>
          <a:xfrm>
            <a:off x="1904324" y="1038072"/>
            <a:ext cx="1152244" cy="1633870"/>
          </a:xfrm>
          <a:prstGeom prst="rect">
            <a:avLst/>
          </a:prstGeom>
        </p:spPr>
      </p:pic>
      <p:pic>
        <p:nvPicPr>
          <p:cNvPr id="19" name="Picture 18">
            <a:extLst>
              <a:ext uri="{FF2B5EF4-FFF2-40B4-BE49-F238E27FC236}">
                <a16:creationId xmlns:a16="http://schemas.microsoft.com/office/drawing/2014/main" id="{FDFDEA0E-B452-44B5-9ADF-86C94653C82A}"/>
              </a:ext>
            </a:extLst>
          </p:cNvPr>
          <p:cNvPicPr>
            <a:picLocks noChangeAspect="1"/>
          </p:cNvPicPr>
          <p:nvPr/>
        </p:nvPicPr>
        <p:blipFill>
          <a:blip r:embed="rId5"/>
          <a:stretch>
            <a:fillRect/>
          </a:stretch>
        </p:blipFill>
        <p:spPr>
          <a:xfrm>
            <a:off x="5255792" y="2833697"/>
            <a:ext cx="1152244" cy="1633870"/>
          </a:xfrm>
          <a:prstGeom prst="rect">
            <a:avLst/>
          </a:prstGeom>
        </p:spPr>
      </p:pic>
      <p:pic>
        <p:nvPicPr>
          <p:cNvPr id="20" name="Picture 19">
            <a:extLst>
              <a:ext uri="{FF2B5EF4-FFF2-40B4-BE49-F238E27FC236}">
                <a16:creationId xmlns:a16="http://schemas.microsoft.com/office/drawing/2014/main" id="{FF68A28E-F783-4F2E-988A-BCEE30FAA1D8}"/>
              </a:ext>
            </a:extLst>
          </p:cNvPr>
          <p:cNvPicPr>
            <a:picLocks noChangeAspect="1"/>
          </p:cNvPicPr>
          <p:nvPr/>
        </p:nvPicPr>
        <p:blipFill>
          <a:blip r:embed="rId6"/>
          <a:stretch>
            <a:fillRect/>
          </a:stretch>
        </p:blipFill>
        <p:spPr>
          <a:xfrm>
            <a:off x="5006008" y="1028841"/>
            <a:ext cx="1152244" cy="1633870"/>
          </a:xfrm>
          <a:prstGeom prst="rect">
            <a:avLst/>
          </a:prstGeom>
        </p:spPr>
      </p:pic>
      <p:pic>
        <p:nvPicPr>
          <p:cNvPr id="21" name="Picture 20">
            <a:extLst>
              <a:ext uri="{FF2B5EF4-FFF2-40B4-BE49-F238E27FC236}">
                <a16:creationId xmlns:a16="http://schemas.microsoft.com/office/drawing/2014/main" id="{A4DE82F8-120D-46D6-B358-EE73D114D872}"/>
              </a:ext>
            </a:extLst>
          </p:cNvPr>
          <p:cNvPicPr>
            <a:picLocks noChangeAspect="1"/>
          </p:cNvPicPr>
          <p:nvPr/>
        </p:nvPicPr>
        <p:blipFill>
          <a:blip r:embed="rId7"/>
          <a:stretch>
            <a:fillRect/>
          </a:stretch>
        </p:blipFill>
        <p:spPr>
          <a:xfrm>
            <a:off x="6306572" y="1028841"/>
            <a:ext cx="1152244" cy="1633870"/>
          </a:xfrm>
          <a:prstGeom prst="rect">
            <a:avLst/>
          </a:prstGeom>
        </p:spPr>
      </p:pic>
      <p:pic>
        <p:nvPicPr>
          <p:cNvPr id="22" name="Picture 21">
            <a:extLst>
              <a:ext uri="{FF2B5EF4-FFF2-40B4-BE49-F238E27FC236}">
                <a16:creationId xmlns:a16="http://schemas.microsoft.com/office/drawing/2014/main" id="{C0DD98DB-400E-4CEE-BFC6-52B6F26C078F}"/>
              </a:ext>
            </a:extLst>
          </p:cNvPr>
          <p:cNvPicPr>
            <a:picLocks noChangeAspect="1"/>
          </p:cNvPicPr>
          <p:nvPr/>
        </p:nvPicPr>
        <p:blipFill>
          <a:blip r:embed="rId8"/>
          <a:stretch>
            <a:fillRect/>
          </a:stretch>
        </p:blipFill>
        <p:spPr>
          <a:xfrm>
            <a:off x="3968570" y="1888004"/>
            <a:ext cx="924106" cy="1316850"/>
          </a:xfrm>
          <a:prstGeom prst="rect">
            <a:avLst/>
          </a:prstGeom>
        </p:spPr>
      </p:pic>
      <p:pic>
        <p:nvPicPr>
          <p:cNvPr id="23" name="Picture 22">
            <a:extLst>
              <a:ext uri="{FF2B5EF4-FFF2-40B4-BE49-F238E27FC236}">
                <a16:creationId xmlns:a16="http://schemas.microsoft.com/office/drawing/2014/main" id="{C8F2E5EC-C94D-4E83-AEAD-1792101FC803}"/>
              </a:ext>
            </a:extLst>
          </p:cNvPr>
          <p:cNvPicPr>
            <a:picLocks noChangeAspect="1"/>
          </p:cNvPicPr>
          <p:nvPr/>
        </p:nvPicPr>
        <p:blipFill>
          <a:blip r:embed="rId9"/>
          <a:stretch>
            <a:fillRect/>
          </a:stretch>
        </p:blipFill>
        <p:spPr>
          <a:xfrm>
            <a:off x="6534710" y="2761930"/>
            <a:ext cx="924106" cy="1304620"/>
          </a:xfrm>
          <a:prstGeom prst="rect">
            <a:avLst/>
          </a:prstGeom>
        </p:spPr>
      </p:pic>
      <p:pic>
        <p:nvPicPr>
          <p:cNvPr id="25" name="Picture 24">
            <a:extLst>
              <a:ext uri="{FF2B5EF4-FFF2-40B4-BE49-F238E27FC236}">
                <a16:creationId xmlns:a16="http://schemas.microsoft.com/office/drawing/2014/main" id="{C7A2AC75-7036-44DF-ABF8-439168F38276}"/>
              </a:ext>
            </a:extLst>
          </p:cNvPr>
          <p:cNvPicPr>
            <a:picLocks noChangeAspect="1"/>
          </p:cNvPicPr>
          <p:nvPr/>
        </p:nvPicPr>
        <p:blipFill>
          <a:blip r:embed="rId10"/>
          <a:stretch>
            <a:fillRect/>
          </a:stretch>
        </p:blipFill>
        <p:spPr>
          <a:xfrm>
            <a:off x="7607136" y="1038072"/>
            <a:ext cx="1176630" cy="1688738"/>
          </a:xfrm>
          <a:prstGeom prst="rect">
            <a:avLst/>
          </a:prstGeom>
        </p:spPr>
      </p:pic>
      <p:sp>
        <p:nvSpPr>
          <p:cNvPr id="28" name="TextBox 27">
            <a:extLst>
              <a:ext uri="{FF2B5EF4-FFF2-40B4-BE49-F238E27FC236}">
                <a16:creationId xmlns:a16="http://schemas.microsoft.com/office/drawing/2014/main" id="{E7ECE350-AFA9-4383-A85F-DE2B6C181E95}"/>
              </a:ext>
            </a:extLst>
          </p:cNvPr>
          <p:cNvSpPr txBox="1"/>
          <p:nvPr/>
        </p:nvSpPr>
        <p:spPr>
          <a:xfrm>
            <a:off x="557118" y="3258216"/>
            <a:ext cx="4572000" cy="1569660"/>
          </a:xfrm>
          <a:prstGeom prst="rect">
            <a:avLst/>
          </a:prstGeom>
          <a:noFill/>
        </p:spPr>
        <p:txBody>
          <a:bodyPr wrap="square">
            <a:spAutoFit/>
          </a:bodyPr>
          <a:lstStyle/>
          <a:p>
            <a:pPr marL="0" indent="0" algn="l">
              <a:buNone/>
            </a:pPr>
            <a:r>
              <a:rPr lang="en-GB" sz="2400" dirty="0">
                <a:solidFill>
                  <a:schemeClr val="bg1"/>
                </a:solidFill>
                <a:latin typeface="+mn-lt"/>
              </a:rPr>
              <a:t>Global and Scottish Govt target: 15% reduction in prevalence of physical inactivity in adults and adolescents by 2030</a:t>
            </a:r>
            <a:endParaRPr lang="en-GB" sz="1800" dirty="0">
              <a:solidFill>
                <a:schemeClr val="bg1"/>
              </a:solidFill>
              <a:latin typeface="+mn-lt"/>
            </a:endParaRPr>
          </a:p>
        </p:txBody>
      </p:sp>
      <p:pic>
        <p:nvPicPr>
          <p:cNvPr id="18" name="Picture 17">
            <a:extLst>
              <a:ext uri="{FF2B5EF4-FFF2-40B4-BE49-F238E27FC236}">
                <a16:creationId xmlns:a16="http://schemas.microsoft.com/office/drawing/2014/main" id="{6997653B-1461-4253-9CF6-D4F8B9747F25}"/>
              </a:ext>
            </a:extLst>
          </p:cNvPr>
          <p:cNvPicPr>
            <a:picLocks noChangeAspect="1"/>
          </p:cNvPicPr>
          <p:nvPr/>
        </p:nvPicPr>
        <p:blipFill>
          <a:blip r:embed="rId11"/>
          <a:stretch>
            <a:fillRect/>
          </a:stretch>
        </p:blipFill>
        <p:spPr>
          <a:xfrm>
            <a:off x="3195902" y="1029874"/>
            <a:ext cx="1475360" cy="1048603"/>
          </a:xfrm>
          <a:prstGeom prst="rect">
            <a:avLst/>
          </a:prstGeom>
        </p:spPr>
      </p:pic>
    </p:spTree>
    <p:extLst>
      <p:ext uri="{BB962C8B-B14F-4D97-AF65-F5344CB8AC3E}">
        <p14:creationId xmlns:p14="http://schemas.microsoft.com/office/powerpoint/2010/main" val="1797822620"/>
      </p:ext>
    </p:extLst>
  </p:cSld>
  <p:clrMapOvr>
    <a:masterClrMapping/>
  </p:clrMapOvr>
</p:sld>
</file>

<file path=ppt/theme/theme1.xml><?xml version="1.0" encoding="utf-8"?>
<a:theme xmlns:a="http://schemas.openxmlformats.org/drawingml/2006/main" name="Default Theme">
  <a:themeElements>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lnDef>
  </a:objectDefaults>
  <a:extraClrSchemeLst>
    <a:extraClrScheme>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Theme">
  <a:themeElements>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lnDef>
  </a:objectDefaults>
  <a:extraClrSchemeLst>
    <a:extraClrScheme>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B3F8DA838E04685E57C79D655F51C" ma:contentTypeVersion="13" ma:contentTypeDescription="Create a new document." ma:contentTypeScope="" ma:versionID="8f03696e453efe42a16caaab11f6ab6d">
  <xsd:schema xmlns:xsd="http://www.w3.org/2001/XMLSchema" xmlns:xs="http://www.w3.org/2001/XMLSchema" xmlns:p="http://schemas.microsoft.com/office/2006/metadata/properties" xmlns:ns3="2af155c5-d96b-46f6-847c-02ce2b846c0b" xmlns:ns4="a665d4e7-1cd5-4589-8380-4022e115b593" targetNamespace="http://schemas.microsoft.com/office/2006/metadata/properties" ma:root="true" ma:fieldsID="931314beb9a4ff935841c1db621ac041" ns3:_="" ns4:_="">
    <xsd:import namespace="2af155c5-d96b-46f6-847c-02ce2b846c0b"/>
    <xsd:import namespace="a665d4e7-1cd5-4589-8380-4022e115b59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155c5-d96b-46f6-847c-02ce2b846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65d4e7-1cd5-4589-8380-4022e115b5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7BC63-2FE2-418A-845B-0E2016342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155c5-d96b-46f6-847c-02ce2b846c0b"/>
    <ds:schemaRef ds:uri="a665d4e7-1cd5-4589-8380-4022e115b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E3DB93-4694-4AAD-B2A8-B9A25502ADA1}">
  <ds:schemaRefs>
    <ds:schemaRef ds:uri="2af155c5-d96b-46f6-847c-02ce2b846c0b"/>
    <ds:schemaRef ds:uri="http://purl.org/dc/terms/"/>
    <ds:schemaRef ds:uri="a665d4e7-1cd5-4589-8380-4022e115b59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6A97481-1FC5-4E7C-B72A-A47644CCF0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{2B23ACB1-3131-DE42-9C82-0D8B0B400AF0}tf10001076</Template>
  <TotalTime>22404</TotalTime>
  <Words>1068</Words>
  <Application>Microsoft Office PowerPoint</Application>
  <PresentationFormat>On-screen Show (16:9)</PresentationFormat>
  <Paragraphs>128</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Roboto</vt:lpstr>
      <vt:lpstr>Tahoma</vt:lpstr>
      <vt:lpstr>Times New Roman</vt:lpstr>
      <vt:lpstr>Default Theme</vt:lpstr>
      <vt:lpstr>1_Default Theme</vt:lpstr>
      <vt:lpstr>Health and Wellbeing</vt:lpstr>
      <vt:lpstr>Where we got to in workshop 1</vt:lpstr>
      <vt:lpstr>Why this matters</vt:lpstr>
      <vt:lpstr>What’s meant by physical activity?</vt:lpstr>
      <vt:lpstr>The picture in Fife</vt:lpstr>
      <vt:lpstr>PowerPoint Presentation</vt:lpstr>
      <vt:lpstr>Impacts of Covid</vt:lpstr>
      <vt:lpstr>Place and Health</vt:lpstr>
      <vt:lpstr>Policy context</vt:lpstr>
      <vt:lpstr>Where we want to get to</vt:lpstr>
      <vt:lpstr>Themes identified from ‘homework’</vt:lpstr>
      <vt:lpstr>Current work </vt:lpstr>
      <vt:lpstr>Learning from local – 4DX</vt:lpstr>
      <vt:lpstr>Learning from local – 4DX</vt:lpstr>
      <vt:lpstr>Learning from local – 4DX</vt:lpstr>
      <vt:lpstr>Learning from local – Levenmouth targeted approach to physical activity</vt:lpstr>
      <vt:lpstr>Learning from local – Levenmouth</vt:lpstr>
      <vt:lpstr>Learning from local – Levenmouth</vt:lpstr>
      <vt:lpstr>Learning from Fife’s whole systems work</vt:lpstr>
      <vt:lpstr>Systems approach to physical activity </vt:lpstr>
      <vt:lpstr>Public Health Scotland systems map for a more active Scotland</vt:lpstr>
      <vt:lpstr>PowerPoint Presentation</vt:lpstr>
      <vt:lpstr>PowerPoint Presentation</vt:lpstr>
      <vt:lpstr>Workshop 2 – Task A (whole group)</vt:lpstr>
      <vt:lpstr>Workshop 2 – Task B (small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 Wilson</dc:creator>
  <cp:lastModifiedBy>Gill Musk</cp:lastModifiedBy>
  <cp:revision>50</cp:revision>
  <dcterms:created xsi:type="dcterms:W3CDTF">2022-08-22T08:24:19Z</dcterms:created>
  <dcterms:modified xsi:type="dcterms:W3CDTF">2022-12-02T10:08:01Z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0x0101000AFB3F8DA838E04685E57C79D655F51C</vt:lpwstr>
  </property>
</Properties>
</file>