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81" r:id="rId3"/>
    <p:sldId id="279" r:id="rId4"/>
    <p:sldId id="282" r:id="rId5"/>
    <p:sldId id="283" r:id="rId6"/>
    <p:sldId id="285" r:id="rId7"/>
    <p:sldId id="287" r:id="rId8"/>
    <p:sldId id="284"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C28FD388-C714-3E42-866E-236E764CB250}"/>
              </a:ext>
            </a:extLst>
          </p:cNvPr>
          <p:cNvPicPr>
            <a:picLocks noChangeAspect="1"/>
          </p:cNvPicPr>
          <p:nvPr userDrawn="1"/>
        </p:nvPicPr>
        <p:blipFill>
          <a:blip r:embed="rId2"/>
          <a:srcRect/>
          <a:stretch/>
        </p:blipFill>
        <p:spPr>
          <a:xfrm>
            <a:off x="5885" y="0"/>
            <a:ext cx="12180231" cy="6858000"/>
          </a:xfrm>
          <a:prstGeom prst="rect">
            <a:avLst/>
          </a:prstGeom>
          <a:noFill/>
        </p:spPr>
      </p:pic>
      <p:sp>
        <p:nvSpPr>
          <p:cNvPr id="2" name="Title 1"/>
          <p:cNvSpPr>
            <a:spLocks noGrp="1"/>
          </p:cNvSpPr>
          <p:nvPr>
            <p:ph type="ctrTitle"/>
          </p:nvPr>
        </p:nvSpPr>
        <p:spPr>
          <a:xfrm>
            <a:off x="914400" y="3550223"/>
            <a:ext cx="10363200" cy="929823"/>
          </a:xfrm>
        </p:spPr>
        <p:txBody>
          <a:bodyPr/>
          <a:lstStyle>
            <a:lvl1pPr algn="ctr">
              <a:defRPr/>
            </a:lvl1pPr>
          </a:lstStyle>
          <a:p>
            <a:r>
              <a:rPr lang="en-GB" dirty="0"/>
              <a:t>Click to edit Master title style</a:t>
            </a:r>
            <a:endParaRPr lang="en-US" dirty="0"/>
          </a:p>
        </p:txBody>
      </p:sp>
      <p:sp>
        <p:nvSpPr>
          <p:cNvPr id="3" name="Subtitle 2"/>
          <p:cNvSpPr>
            <a:spLocks noGrp="1"/>
          </p:cNvSpPr>
          <p:nvPr>
            <p:ph type="subTitle" idx="1"/>
          </p:nvPr>
        </p:nvSpPr>
        <p:spPr>
          <a:xfrm>
            <a:off x="1828800" y="4544493"/>
            <a:ext cx="8534400" cy="749687"/>
          </a:xfrm>
        </p:spPr>
        <p:txBody>
          <a:bodyPr/>
          <a:lstStyle>
            <a:lvl1pPr marL="0" indent="0" algn="ctr">
              <a:buNone/>
              <a:defRPr/>
            </a:lvl1pPr>
            <a:lvl2pPr marL="609585" indent="0" algn="ctr">
              <a:buNone/>
              <a:defRPr/>
            </a:lvl2pPr>
            <a:lvl3pPr marL="1219170" indent="0" algn="ctr">
              <a:buNone/>
              <a:defRPr/>
            </a:lvl3pPr>
            <a:lvl4pPr marL="1828754" indent="0" algn="ctr">
              <a:buNone/>
              <a:defRPr/>
            </a:lvl4pPr>
            <a:lvl5pPr marL="2438339" indent="0" algn="ctr">
              <a:buNone/>
              <a:defRPr/>
            </a:lvl5pPr>
            <a:lvl6pPr marL="3047924" indent="0" algn="ctr">
              <a:buNone/>
              <a:defRPr/>
            </a:lvl6pPr>
            <a:lvl7pPr marL="3657509" indent="0" algn="ctr">
              <a:buNone/>
              <a:defRPr/>
            </a:lvl7pPr>
            <a:lvl8pPr marL="4267093" indent="0" algn="ctr">
              <a:buNone/>
              <a:defRPr/>
            </a:lvl8pPr>
            <a:lvl9pPr marL="4876678" indent="0" algn="ctr">
              <a:buNone/>
              <a:defRPr/>
            </a:lvl9pPr>
          </a:lstStyle>
          <a:p>
            <a:r>
              <a:rPr lang="en-GB" dirty="0"/>
              <a:t>Click to edit Master subtitle style</a:t>
            </a:r>
            <a:endParaRPr lang="en-US" dirty="0"/>
          </a:p>
        </p:txBody>
      </p:sp>
      <p:pic>
        <p:nvPicPr>
          <p:cNvPr id="9" name="Picture 8">
            <a:extLst>
              <a:ext uri="{FF2B5EF4-FFF2-40B4-BE49-F238E27FC236}">
                <a16:creationId xmlns:a16="http://schemas.microsoft.com/office/drawing/2014/main" id="{7784A138-2340-2749-980F-E38529B6B896}"/>
              </a:ext>
            </a:extLst>
          </p:cNvPr>
          <p:cNvPicPr>
            <a:picLocks noChangeAspect="1"/>
          </p:cNvPicPr>
          <p:nvPr userDrawn="1"/>
        </p:nvPicPr>
        <p:blipFill>
          <a:blip r:embed="rId3"/>
          <a:srcRect/>
          <a:stretch/>
        </p:blipFill>
        <p:spPr>
          <a:xfrm>
            <a:off x="4276584" y="1562818"/>
            <a:ext cx="3638832" cy="1587597"/>
          </a:xfrm>
          <a:prstGeom prst="rect">
            <a:avLst/>
          </a:prstGeom>
        </p:spPr>
      </p:pic>
    </p:spTree>
    <p:extLst>
      <p:ext uri="{BB962C8B-B14F-4D97-AF65-F5344CB8AC3E}">
        <p14:creationId xmlns:p14="http://schemas.microsoft.com/office/powerpoint/2010/main" val="377439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extLst>
      <p:ext uri="{BB962C8B-B14F-4D97-AF65-F5344CB8AC3E}">
        <p14:creationId xmlns:p14="http://schemas.microsoft.com/office/powerpoint/2010/main" val="39004480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1143000"/>
            <a:ext cx="2590800" cy="4953000"/>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914400" y="1143000"/>
            <a:ext cx="7569200" cy="4953000"/>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extLst>
      <p:ext uri="{BB962C8B-B14F-4D97-AF65-F5344CB8AC3E}">
        <p14:creationId xmlns:p14="http://schemas.microsoft.com/office/powerpoint/2010/main" val="14854927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1143000"/>
            <a:ext cx="10363200" cy="762000"/>
          </a:xfrm>
        </p:spPr>
        <p:txBody>
          <a:bodyPr/>
          <a:lstStyle/>
          <a:p>
            <a:r>
              <a:rPr lang="en-GB"/>
              <a:t>Click to edit Master title style</a:t>
            </a:r>
            <a:endParaRPr lang="en-US"/>
          </a:p>
        </p:txBody>
      </p:sp>
      <p:sp>
        <p:nvSpPr>
          <p:cNvPr id="3" name="Text Placeholder 2"/>
          <p:cNvSpPr>
            <a:spLocks noGrp="1"/>
          </p:cNvSpPr>
          <p:nvPr>
            <p:ph type="body" sz="half" idx="1"/>
          </p:nvPr>
        </p:nvSpPr>
        <p:spPr>
          <a:xfrm>
            <a:off x="914400" y="2133600"/>
            <a:ext cx="5080000" cy="396240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6197600" y="2133600"/>
            <a:ext cx="5080000" cy="396240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extLst>
      <p:ext uri="{BB962C8B-B14F-4D97-AF65-F5344CB8AC3E}">
        <p14:creationId xmlns:p14="http://schemas.microsoft.com/office/powerpoint/2010/main" val="42127648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pic>
        <p:nvPicPr>
          <p:cNvPr id="6" name="Picture 5" descr="Our Fife Leadership summits 2022">
            <a:extLst>
              <a:ext uri="{FF2B5EF4-FFF2-40B4-BE49-F238E27FC236}">
                <a16:creationId xmlns:a16="http://schemas.microsoft.com/office/drawing/2014/main" id="{DB024DE7-6B01-DB43-9FA5-F5EF285E2557}"/>
              </a:ext>
            </a:extLst>
          </p:cNvPr>
          <p:cNvPicPr>
            <a:picLocks noChangeAspect="1"/>
          </p:cNvPicPr>
          <p:nvPr userDrawn="1"/>
        </p:nvPicPr>
        <p:blipFill>
          <a:blip r:embed="rId2"/>
          <a:stretch>
            <a:fillRect/>
          </a:stretch>
        </p:blipFill>
        <p:spPr>
          <a:xfrm>
            <a:off x="9627569" y="5594836"/>
            <a:ext cx="2297369" cy="1002328"/>
          </a:xfrm>
          <a:prstGeom prst="rect">
            <a:avLst/>
          </a:prstGeom>
        </p:spPr>
      </p:pic>
    </p:spTree>
    <p:extLst>
      <p:ext uri="{BB962C8B-B14F-4D97-AF65-F5344CB8AC3E}">
        <p14:creationId xmlns:p14="http://schemas.microsoft.com/office/powerpoint/2010/main" val="8066661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5333" b="1" cap="all"/>
            </a:lvl1pPr>
          </a:lstStyle>
          <a:p>
            <a:r>
              <a:rPr lang="en-GB"/>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667"/>
            </a:lvl1pPr>
            <a:lvl2pPr marL="609585" indent="0">
              <a:buNone/>
              <a:defRPr sz="2400"/>
            </a:lvl2pPr>
            <a:lvl3pPr marL="1219170" indent="0">
              <a:buNone/>
              <a:defRPr sz="2133"/>
            </a:lvl3pPr>
            <a:lvl4pPr marL="1828754" indent="0">
              <a:buNone/>
              <a:defRPr sz="1867"/>
            </a:lvl4pPr>
            <a:lvl5pPr marL="2438339" indent="0">
              <a:buNone/>
              <a:defRPr sz="1867"/>
            </a:lvl5pPr>
            <a:lvl6pPr marL="3047924" indent="0">
              <a:buNone/>
              <a:defRPr sz="1867"/>
            </a:lvl6pPr>
            <a:lvl7pPr marL="3657509" indent="0">
              <a:buNone/>
              <a:defRPr sz="1867"/>
            </a:lvl7pPr>
            <a:lvl8pPr marL="4267093" indent="0">
              <a:buNone/>
              <a:defRPr sz="1867"/>
            </a:lvl8pPr>
            <a:lvl9pPr marL="4876678" indent="0">
              <a:buNone/>
              <a:defRPr sz="1867"/>
            </a:lvl9pPr>
          </a:lstStyle>
          <a:p>
            <a:pPr lvl="0"/>
            <a:r>
              <a:rPr lang="en-GB"/>
              <a:t>Click to edit Master text styles</a:t>
            </a:r>
          </a:p>
        </p:txBody>
      </p:sp>
    </p:spTree>
    <p:extLst>
      <p:ext uri="{BB962C8B-B14F-4D97-AF65-F5344CB8AC3E}">
        <p14:creationId xmlns:p14="http://schemas.microsoft.com/office/powerpoint/2010/main" val="23809147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914400" y="2133600"/>
            <a:ext cx="5080000" cy="3962400"/>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6197600" y="2133600"/>
            <a:ext cx="5080000" cy="3962400"/>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extLst>
      <p:ext uri="{BB962C8B-B14F-4D97-AF65-F5344CB8AC3E}">
        <p14:creationId xmlns:p14="http://schemas.microsoft.com/office/powerpoint/2010/main" val="6537175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9"/>
            <a:ext cx="109728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609600" y="1535113"/>
            <a:ext cx="5386917" cy="639763"/>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GB"/>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6193369" y="1535113"/>
            <a:ext cx="5389033" cy="639763"/>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GB"/>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extLst>
      <p:ext uri="{BB962C8B-B14F-4D97-AF65-F5344CB8AC3E}">
        <p14:creationId xmlns:p14="http://schemas.microsoft.com/office/powerpoint/2010/main" val="21591314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Tree>
    <p:extLst>
      <p:ext uri="{BB962C8B-B14F-4D97-AF65-F5344CB8AC3E}">
        <p14:creationId xmlns:p14="http://schemas.microsoft.com/office/powerpoint/2010/main" val="37023168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3675952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49"/>
            <a:ext cx="4011084" cy="1162051"/>
          </a:xfrm>
        </p:spPr>
        <p:txBody>
          <a:bodyPr anchor="b"/>
          <a:lstStyle>
            <a:lvl1pPr algn="l">
              <a:defRPr sz="2667" b="1"/>
            </a:lvl1pPr>
          </a:lstStyle>
          <a:p>
            <a:r>
              <a:rPr lang="en-GB"/>
              <a:t>Click to edit Master title style</a:t>
            </a:r>
            <a:endParaRPr lang="en-US"/>
          </a:p>
        </p:txBody>
      </p:sp>
      <p:sp>
        <p:nvSpPr>
          <p:cNvPr id="3" name="Content Placeholder 2"/>
          <p:cNvSpPr>
            <a:spLocks noGrp="1"/>
          </p:cNvSpPr>
          <p:nvPr>
            <p:ph idx="1"/>
          </p:nvPr>
        </p:nvSpPr>
        <p:spPr>
          <a:xfrm>
            <a:off x="4766733" y="273052"/>
            <a:ext cx="6815667" cy="5853113"/>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609602" y="1435102"/>
            <a:ext cx="4011084" cy="4691063"/>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GB"/>
              <a:t>Click to edit Master text styles</a:t>
            </a:r>
          </a:p>
        </p:txBody>
      </p:sp>
    </p:spTree>
    <p:extLst>
      <p:ext uri="{BB962C8B-B14F-4D97-AF65-F5344CB8AC3E}">
        <p14:creationId xmlns:p14="http://schemas.microsoft.com/office/powerpoint/2010/main" val="11697694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9"/>
          </a:xfrm>
        </p:spPr>
        <p:txBody>
          <a:bodyPr anchor="b"/>
          <a:lstStyle>
            <a:lvl1pPr algn="l">
              <a:defRPr sz="2667" b="1"/>
            </a:lvl1pPr>
          </a:lstStyle>
          <a:p>
            <a:r>
              <a:rPr lang="en-GB"/>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pPr lvl="0"/>
            <a:r>
              <a:rPr lang="en-GB" noProof="0"/>
              <a:t>Click icon to add picture</a:t>
            </a:r>
            <a:endParaRPr lang="en-US" noProof="0"/>
          </a:p>
        </p:txBody>
      </p:sp>
      <p:sp>
        <p:nvSpPr>
          <p:cNvPr id="4" name="Text Placeholder 3"/>
          <p:cNvSpPr>
            <a:spLocks noGrp="1"/>
          </p:cNvSpPr>
          <p:nvPr>
            <p:ph type="body" sz="half" idx="2"/>
          </p:nvPr>
        </p:nvSpPr>
        <p:spPr>
          <a:xfrm>
            <a:off x="2389717" y="5367338"/>
            <a:ext cx="7315200" cy="804863"/>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GB"/>
              <a:t>Click to edit Master text styles</a:t>
            </a:r>
          </a:p>
        </p:txBody>
      </p:sp>
    </p:spTree>
    <p:extLst>
      <p:ext uri="{BB962C8B-B14F-4D97-AF65-F5344CB8AC3E}">
        <p14:creationId xmlns:p14="http://schemas.microsoft.com/office/powerpoint/2010/main" val="32051717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09195"/>
        </a:solidFill>
        <a:effectLst/>
      </p:bgPr>
    </p:bg>
    <p:spTree>
      <p:nvGrpSpPr>
        <p:cNvPr id="1" name=""/>
        <p:cNvGrpSpPr/>
        <p:nvPr/>
      </p:nvGrpSpPr>
      <p:grpSpPr>
        <a:xfrm>
          <a:off x="0" y="0"/>
          <a:ext cx="0" cy="0"/>
          <a:chOff x="0" y="0"/>
          <a:chExt cx="0" cy="0"/>
        </a:xfrm>
      </p:grpSpPr>
      <p:sp>
        <p:nvSpPr>
          <p:cNvPr id="1028" name="Rectangle 2"/>
          <p:cNvSpPr>
            <a:spLocks noGrp="1" noChangeArrowheads="1"/>
          </p:cNvSpPr>
          <p:nvPr>
            <p:ph type="title"/>
          </p:nvPr>
        </p:nvSpPr>
        <p:spPr bwMode="auto">
          <a:xfrm>
            <a:off x="914400" y="1143000"/>
            <a:ext cx="10363200" cy="762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GB" dirty="0"/>
              <a:t>Click to edit Master title style</a:t>
            </a:r>
          </a:p>
        </p:txBody>
      </p:sp>
      <p:sp>
        <p:nvSpPr>
          <p:cNvPr id="1029" name="Rectangle 3"/>
          <p:cNvSpPr>
            <a:spLocks noGrp="1" noChangeArrowheads="1"/>
          </p:cNvSpPr>
          <p:nvPr>
            <p:ph type="body" idx="1"/>
          </p:nvPr>
        </p:nvSpPr>
        <p:spPr bwMode="auto">
          <a:xfrm>
            <a:off x="914400" y="2133600"/>
            <a:ext cx="10363200" cy="3962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031" name="Text Box 11"/>
          <p:cNvSpPr txBox="1">
            <a:spLocks noChangeArrowheads="1"/>
          </p:cNvSpPr>
          <p:nvPr userDrawn="1"/>
        </p:nvSpPr>
        <p:spPr bwMode="auto">
          <a:xfrm>
            <a:off x="1427167" y="5673726"/>
            <a:ext cx="441146" cy="5847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ahoma" charset="0"/>
                <a:ea typeface="ＭＳ Ｐゴシック" charset="-128"/>
              </a:defRPr>
            </a:lvl1pPr>
            <a:lvl2pPr marL="742950" indent="-285750">
              <a:defRPr sz="2400">
                <a:solidFill>
                  <a:schemeClr val="tx1"/>
                </a:solidFill>
                <a:latin typeface="Tahoma" charset="0"/>
                <a:ea typeface="ＭＳ Ｐゴシック" charset="-128"/>
              </a:defRPr>
            </a:lvl2pPr>
            <a:lvl3pPr marL="1143000" indent="-228600">
              <a:defRPr sz="2400">
                <a:solidFill>
                  <a:schemeClr val="tx1"/>
                </a:solidFill>
                <a:latin typeface="Tahoma" charset="0"/>
                <a:ea typeface="ＭＳ Ｐゴシック" charset="-128"/>
              </a:defRPr>
            </a:lvl3pPr>
            <a:lvl4pPr marL="1600200" indent="-228600">
              <a:defRPr sz="2400">
                <a:solidFill>
                  <a:schemeClr val="tx1"/>
                </a:solidFill>
                <a:latin typeface="Tahoma" charset="0"/>
                <a:ea typeface="ＭＳ Ｐゴシック" charset="-128"/>
              </a:defRPr>
            </a:lvl4pPr>
            <a:lvl5pPr marL="2057400" indent="-228600">
              <a:defRPr sz="2400">
                <a:solidFill>
                  <a:schemeClr val="tx1"/>
                </a:solidFill>
                <a:latin typeface="Tahoma" charset="0"/>
                <a:ea typeface="ＭＳ Ｐゴシック" charset="-128"/>
              </a:defRPr>
            </a:lvl5pPr>
            <a:lvl6pPr marL="2514600" indent="-228600" algn="ctr" eaLnBrk="0" fontAlgn="base" hangingPunct="0">
              <a:spcBef>
                <a:spcPct val="50000"/>
              </a:spcBef>
              <a:spcAft>
                <a:spcPct val="0"/>
              </a:spcAft>
              <a:defRPr sz="2400">
                <a:solidFill>
                  <a:schemeClr val="tx1"/>
                </a:solidFill>
                <a:latin typeface="Tahoma" charset="0"/>
                <a:ea typeface="ＭＳ Ｐゴシック" charset="-128"/>
              </a:defRPr>
            </a:lvl6pPr>
            <a:lvl7pPr marL="2971800" indent="-228600" algn="ctr" eaLnBrk="0" fontAlgn="base" hangingPunct="0">
              <a:spcBef>
                <a:spcPct val="50000"/>
              </a:spcBef>
              <a:spcAft>
                <a:spcPct val="0"/>
              </a:spcAft>
              <a:defRPr sz="2400">
                <a:solidFill>
                  <a:schemeClr val="tx1"/>
                </a:solidFill>
                <a:latin typeface="Tahoma" charset="0"/>
                <a:ea typeface="ＭＳ Ｐゴシック" charset="-128"/>
              </a:defRPr>
            </a:lvl7pPr>
            <a:lvl8pPr marL="3429000" indent="-228600" algn="ctr" eaLnBrk="0" fontAlgn="base" hangingPunct="0">
              <a:spcBef>
                <a:spcPct val="50000"/>
              </a:spcBef>
              <a:spcAft>
                <a:spcPct val="0"/>
              </a:spcAft>
              <a:defRPr sz="2400">
                <a:solidFill>
                  <a:schemeClr val="tx1"/>
                </a:solidFill>
                <a:latin typeface="Tahoma" charset="0"/>
                <a:ea typeface="ＭＳ Ｐゴシック" charset="-128"/>
              </a:defRPr>
            </a:lvl8pPr>
            <a:lvl9pPr marL="3886200" indent="-228600" algn="ctr" eaLnBrk="0" fontAlgn="base" hangingPunct="0">
              <a:spcBef>
                <a:spcPct val="50000"/>
              </a:spcBef>
              <a:spcAft>
                <a:spcPct val="0"/>
              </a:spcAft>
              <a:defRPr sz="2400">
                <a:solidFill>
                  <a:schemeClr val="tx1"/>
                </a:solidFill>
                <a:latin typeface="Tahoma" charset="0"/>
                <a:ea typeface="ＭＳ Ｐゴシック" charset="-128"/>
              </a:defRPr>
            </a:lvl9pPr>
          </a:lstStyle>
          <a:p>
            <a:pPr>
              <a:defRPr/>
            </a:pPr>
            <a:r>
              <a:rPr lang="en-GB" sz="3200">
                <a:cs typeface="+mn-cs"/>
              </a:rPr>
              <a:t> </a:t>
            </a:r>
            <a:r>
              <a:rPr lang="en-GB" sz="3200">
                <a:cs typeface="+mn-cs"/>
                <a:sym typeface="Wingdings" charset="2"/>
              </a:rPr>
              <a:t> </a:t>
            </a:r>
          </a:p>
        </p:txBody>
      </p:sp>
    </p:spTree>
    <p:extLst>
      <p:ext uri="{BB962C8B-B14F-4D97-AF65-F5344CB8AC3E}">
        <p14:creationId xmlns:p14="http://schemas.microsoft.com/office/powerpoint/2010/main" val="337677642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rtl="0" eaLnBrk="1" fontAlgn="base" hangingPunct="1">
        <a:spcBef>
          <a:spcPct val="0"/>
        </a:spcBef>
        <a:spcAft>
          <a:spcPct val="0"/>
        </a:spcAft>
        <a:defRPr sz="4800" b="1">
          <a:solidFill>
            <a:schemeClr val="bg1"/>
          </a:solidFill>
          <a:latin typeface="+mj-lt"/>
          <a:ea typeface="MS PGothic" pitchFamily="34" charset="-128"/>
          <a:cs typeface="MS PGothic" charset="0"/>
        </a:defRPr>
      </a:lvl1pPr>
      <a:lvl2pPr algn="l" rtl="0" eaLnBrk="1" fontAlgn="base" hangingPunct="1">
        <a:spcBef>
          <a:spcPct val="0"/>
        </a:spcBef>
        <a:spcAft>
          <a:spcPct val="0"/>
        </a:spcAft>
        <a:defRPr sz="4800" b="1">
          <a:solidFill>
            <a:srgbClr val="004457"/>
          </a:solidFill>
          <a:latin typeface="Arial" pitchFamily="-107" charset="0"/>
          <a:ea typeface="MS PGothic" pitchFamily="34" charset="-128"/>
          <a:cs typeface="MS PGothic" charset="0"/>
        </a:defRPr>
      </a:lvl2pPr>
      <a:lvl3pPr algn="l" rtl="0" eaLnBrk="1" fontAlgn="base" hangingPunct="1">
        <a:spcBef>
          <a:spcPct val="0"/>
        </a:spcBef>
        <a:spcAft>
          <a:spcPct val="0"/>
        </a:spcAft>
        <a:defRPr sz="4800" b="1">
          <a:solidFill>
            <a:srgbClr val="004457"/>
          </a:solidFill>
          <a:latin typeface="Arial" pitchFamily="-107" charset="0"/>
          <a:ea typeface="MS PGothic" pitchFamily="34" charset="-128"/>
          <a:cs typeface="MS PGothic" charset="0"/>
        </a:defRPr>
      </a:lvl3pPr>
      <a:lvl4pPr algn="l" rtl="0" eaLnBrk="1" fontAlgn="base" hangingPunct="1">
        <a:spcBef>
          <a:spcPct val="0"/>
        </a:spcBef>
        <a:spcAft>
          <a:spcPct val="0"/>
        </a:spcAft>
        <a:defRPr sz="4800" b="1">
          <a:solidFill>
            <a:srgbClr val="004457"/>
          </a:solidFill>
          <a:latin typeface="Arial" pitchFamily="-107" charset="0"/>
          <a:ea typeface="MS PGothic" pitchFamily="34" charset="-128"/>
          <a:cs typeface="MS PGothic" charset="0"/>
        </a:defRPr>
      </a:lvl4pPr>
      <a:lvl5pPr algn="l" rtl="0" eaLnBrk="1" fontAlgn="base" hangingPunct="1">
        <a:spcBef>
          <a:spcPct val="0"/>
        </a:spcBef>
        <a:spcAft>
          <a:spcPct val="0"/>
        </a:spcAft>
        <a:defRPr sz="4800" b="1">
          <a:solidFill>
            <a:srgbClr val="004457"/>
          </a:solidFill>
          <a:latin typeface="Arial" pitchFamily="-107" charset="0"/>
          <a:ea typeface="MS PGothic" pitchFamily="34" charset="-128"/>
          <a:cs typeface="MS PGothic" charset="0"/>
        </a:defRPr>
      </a:lvl5pPr>
      <a:lvl6pPr marL="609585" algn="l" rtl="0" eaLnBrk="1" fontAlgn="base" hangingPunct="1">
        <a:spcBef>
          <a:spcPct val="0"/>
        </a:spcBef>
        <a:spcAft>
          <a:spcPct val="0"/>
        </a:spcAft>
        <a:defRPr sz="4800" b="1">
          <a:solidFill>
            <a:srgbClr val="004457"/>
          </a:solidFill>
          <a:latin typeface="Arial" pitchFamily="-107" charset="0"/>
        </a:defRPr>
      </a:lvl6pPr>
      <a:lvl7pPr marL="1219170" algn="l" rtl="0" eaLnBrk="1" fontAlgn="base" hangingPunct="1">
        <a:spcBef>
          <a:spcPct val="0"/>
        </a:spcBef>
        <a:spcAft>
          <a:spcPct val="0"/>
        </a:spcAft>
        <a:defRPr sz="4800" b="1">
          <a:solidFill>
            <a:srgbClr val="004457"/>
          </a:solidFill>
          <a:latin typeface="Arial" pitchFamily="-107" charset="0"/>
        </a:defRPr>
      </a:lvl7pPr>
      <a:lvl8pPr marL="1828754" algn="l" rtl="0" eaLnBrk="1" fontAlgn="base" hangingPunct="1">
        <a:spcBef>
          <a:spcPct val="0"/>
        </a:spcBef>
        <a:spcAft>
          <a:spcPct val="0"/>
        </a:spcAft>
        <a:defRPr sz="4800" b="1">
          <a:solidFill>
            <a:srgbClr val="004457"/>
          </a:solidFill>
          <a:latin typeface="Arial" pitchFamily="-107" charset="0"/>
        </a:defRPr>
      </a:lvl8pPr>
      <a:lvl9pPr marL="2438339" algn="l" rtl="0" eaLnBrk="1" fontAlgn="base" hangingPunct="1">
        <a:spcBef>
          <a:spcPct val="0"/>
        </a:spcBef>
        <a:spcAft>
          <a:spcPct val="0"/>
        </a:spcAft>
        <a:defRPr sz="4800" b="1">
          <a:solidFill>
            <a:srgbClr val="004457"/>
          </a:solidFill>
          <a:latin typeface="Arial" pitchFamily="-107" charset="0"/>
        </a:defRPr>
      </a:lvl9pPr>
    </p:titleStyle>
    <p:bodyStyle>
      <a:lvl1pPr marL="457189" indent="-457189" algn="l" rtl="0" eaLnBrk="1" fontAlgn="base" hangingPunct="1">
        <a:spcBef>
          <a:spcPct val="20000"/>
        </a:spcBef>
        <a:spcAft>
          <a:spcPct val="0"/>
        </a:spcAft>
        <a:buClr>
          <a:schemeClr val="bg1"/>
        </a:buClr>
        <a:buChar char="•"/>
        <a:defRPr sz="4000">
          <a:solidFill>
            <a:schemeClr val="bg1"/>
          </a:solidFill>
          <a:latin typeface="+mn-lt"/>
          <a:ea typeface="MS PGothic" pitchFamily="34" charset="-128"/>
          <a:cs typeface="MS PGothic" charset="0"/>
        </a:defRPr>
      </a:lvl1pPr>
      <a:lvl2pPr marL="990575" indent="-380990" algn="l" rtl="0" eaLnBrk="1" fontAlgn="base" hangingPunct="1">
        <a:spcBef>
          <a:spcPct val="20000"/>
        </a:spcBef>
        <a:spcAft>
          <a:spcPct val="0"/>
        </a:spcAft>
        <a:buClr>
          <a:schemeClr val="bg1"/>
        </a:buClr>
        <a:buChar char="–"/>
        <a:defRPr sz="3467">
          <a:solidFill>
            <a:schemeClr val="bg1"/>
          </a:solidFill>
          <a:latin typeface="+mn-lt"/>
          <a:ea typeface="MS PGothic" pitchFamily="34" charset="-128"/>
          <a:cs typeface="MS PGothic" charset="0"/>
        </a:defRPr>
      </a:lvl2pPr>
      <a:lvl3pPr marL="1523962" indent="-304792" algn="l" rtl="0" eaLnBrk="1" fontAlgn="base" hangingPunct="1">
        <a:spcBef>
          <a:spcPct val="20000"/>
        </a:spcBef>
        <a:spcAft>
          <a:spcPct val="0"/>
        </a:spcAft>
        <a:buClr>
          <a:schemeClr val="bg1"/>
        </a:buClr>
        <a:buChar char="•"/>
        <a:defRPr sz="3200">
          <a:solidFill>
            <a:schemeClr val="bg1"/>
          </a:solidFill>
          <a:latin typeface="+mn-lt"/>
          <a:ea typeface="MS PGothic" pitchFamily="34" charset="-128"/>
          <a:cs typeface="MS PGothic" charset="0"/>
        </a:defRPr>
      </a:lvl3pPr>
      <a:lvl4pPr marL="2133547" indent="-304792" algn="l" rtl="0" eaLnBrk="1" fontAlgn="base" hangingPunct="1">
        <a:spcBef>
          <a:spcPct val="20000"/>
        </a:spcBef>
        <a:spcAft>
          <a:spcPct val="0"/>
        </a:spcAft>
        <a:buClr>
          <a:schemeClr val="bg1"/>
        </a:buClr>
        <a:buChar char="–"/>
        <a:defRPr sz="2667">
          <a:solidFill>
            <a:schemeClr val="bg1"/>
          </a:solidFill>
          <a:latin typeface="+mn-lt"/>
          <a:ea typeface="MS PGothic" pitchFamily="34" charset="-128"/>
          <a:cs typeface="MS PGothic" charset="0"/>
        </a:defRPr>
      </a:lvl4pPr>
      <a:lvl5pPr marL="2743131" indent="-304792" algn="l" rtl="0" eaLnBrk="1" fontAlgn="base" hangingPunct="1">
        <a:spcBef>
          <a:spcPct val="20000"/>
        </a:spcBef>
        <a:spcAft>
          <a:spcPct val="0"/>
        </a:spcAft>
        <a:buClr>
          <a:schemeClr val="bg1"/>
        </a:buClr>
        <a:buChar char="»"/>
        <a:defRPr sz="2667">
          <a:solidFill>
            <a:schemeClr val="bg1"/>
          </a:solidFill>
          <a:latin typeface="+mn-lt"/>
          <a:ea typeface="MS PGothic" pitchFamily="34" charset="-128"/>
          <a:cs typeface="MS PGothic" charset="0"/>
        </a:defRPr>
      </a:lvl5pPr>
      <a:lvl6pPr marL="3352716" indent="-304792" algn="l" rtl="0" eaLnBrk="1" fontAlgn="base" hangingPunct="1">
        <a:spcBef>
          <a:spcPct val="20000"/>
        </a:spcBef>
        <a:spcAft>
          <a:spcPct val="0"/>
        </a:spcAft>
        <a:buClr>
          <a:srgbClr val="EC142B"/>
        </a:buClr>
        <a:buChar char="»"/>
        <a:defRPr sz="2667">
          <a:solidFill>
            <a:srgbClr val="004457"/>
          </a:solidFill>
          <a:latin typeface="+mn-lt"/>
          <a:ea typeface="ＭＳ Ｐゴシック" pitchFamily="-107" charset="-128"/>
        </a:defRPr>
      </a:lvl6pPr>
      <a:lvl7pPr marL="3962301" indent="-304792" algn="l" rtl="0" eaLnBrk="1" fontAlgn="base" hangingPunct="1">
        <a:spcBef>
          <a:spcPct val="20000"/>
        </a:spcBef>
        <a:spcAft>
          <a:spcPct val="0"/>
        </a:spcAft>
        <a:buClr>
          <a:srgbClr val="EC142B"/>
        </a:buClr>
        <a:buChar char="»"/>
        <a:defRPr sz="2667">
          <a:solidFill>
            <a:srgbClr val="004457"/>
          </a:solidFill>
          <a:latin typeface="+mn-lt"/>
          <a:ea typeface="ＭＳ Ｐゴシック" pitchFamily="-107" charset="-128"/>
        </a:defRPr>
      </a:lvl7pPr>
      <a:lvl8pPr marL="4571886" indent="-304792" algn="l" rtl="0" eaLnBrk="1" fontAlgn="base" hangingPunct="1">
        <a:spcBef>
          <a:spcPct val="20000"/>
        </a:spcBef>
        <a:spcAft>
          <a:spcPct val="0"/>
        </a:spcAft>
        <a:buClr>
          <a:srgbClr val="EC142B"/>
        </a:buClr>
        <a:buChar char="»"/>
        <a:defRPr sz="2667">
          <a:solidFill>
            <a:srgbClr val="004457"/>
          </a:solidFill>
          <a:latin typeface="+mn-lt"/>
          <a:ea typeface="ＭＳ Ｐゴシック" pitchFamily="-107" charset="-128"/>
        </a:defRPr>
      </a:lvl8pPr>
      <a:lvl9pPr marL="5181470" indent="-304792" algn="l" rtl="0" eaLnBrk="1" fontAlgn="base" hangingPunct="1">
        <a:spcBef>
          <a:spcPct val="20000"/>
        </a:spcBef>
        <a:spcAft>
          <a:spcPct val="0"/>
        </a:spcAft>
        <a:buClr>
          <a:srgbClr val="EC142B"/>
        </a:buClr>
        <a:buChar char="»"/>
        <a:defRPr sz="2667">
          <a:solidFill>
            <a:srgbClr val="004457"/>
          </a:solidFill>
          <a:latin typeface="+mn-lt"/>
          <a:ea typeface="ＭＳ Ｐゴシック" pitchFamily="-107" charset="-128"/>
        </a:defRPr>
      </a:lvl9pPr>
    </p:bodyStyle>
    <p:otherStyle>
      <a:defPPr>
        <a:defRPr lang="en-US"/>
      </a:defPPr>
      <a:lvl1pPr marL="0" algn="l" defTabSz="609585" rtl="0" eaLnBrk="1" latinLnBrk="0" hangingPunct="1">
        <a:defRPr sz="24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newham.gov.uk/communityhealthchampions"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newlocal.org.uk/articles/gp-mark-spencer/"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nature.scot/professional-advice/contributing-healthier-scotland/our-natural-health-service/green-health-partnerships"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nature.scot/" TargetMode="External"/><Relationship Id="rId2" Type="http://schemas.openxmlformats.org/officeDocument/2006/relationships/hyperlink" Target="http://www.newlocal.org.uk/publications/community-powered-nhs" TargetMode="External"/><Relationship Id="rId1" Type="http://schemas.openxmlformats.org/officeDocument/2006/relationships/slideLayout" Target="../slideLayouts/slideLayout2.xml"/><Relationship Id="rId4" Type="http://schemas.openxmlformats.org/officeDocument/2006/relationships/hyperlink" Target="http://www.kingsfund.org.uk/publications/wigan-dea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BD79EE-C753-7746-ADD6-58BC7B3E0B6C}"/>
              </a:ext>
            </a:extLst>
          </p:cNvPr>
          <p:cNvSpPr>
            <a:spLocks noGrp="1"/>
          </p:cNvSpPr>
          <p:nvPr>
            <p:ph type="ctrTitle"/>
          </p:nvPr>
        </p:nvSpPr>
        <p:spPr>
          <a:xfrm>
            <a:off x="914400" y="3329606"/>
            <a:ext cx="10363200" cy="929823"/>
          </a:xfrm>
        </p:spPr>
        <p:txBody>
          <a:bodyPr/>
          <a:lstStyle/>
          <a:p>
            <a:r>
              <a:rPr lang="en-US" dirty="0"/>
              <a:t>Health and Wellbeing</a:t>
            </a:r>
          </a:p>
        </p:txBody>
      </p:sp>
      <p:sp>
        <p:nvSpPr>
          <p:cNvPr id="3" name="Subtitle 2">
            <a:extLst>
              <a:ext uri="{FF2B5EF4-FFF2-40B4-BE49-F238E27FC236}">
                <a16:creationId xmlns:a16="http://schemas.microsoft.com/office/drawing/2014/main" id="{028B294A-F4A3-AC48-8BC1-AB21D1D38FEC}"/>
              </a:ext>
            </a:extLst>
          </p:cNvPr>
          <p:cNvSpPr>
            <a:spLocks noGrp="1"/>
          </p:cNvSpPr>
          <p:nvPr>
            <p:ph type="subTitle" idx="1"/>
          </p:nvPr>
        </p:nvSpPr>
        <p:spPr>
          <a:xfrm>
            <a:off x="1828800" y="4259429"/>
            <a:ext cx="8534400" cy="749687"/>
          </a:xfrm>
        </p:spPr>
        <p:txBody>
          <a:bodyPr/>
          <a:lstStyle/>
          <a:p>
            <a:r>
              <a:rPr lang="en-US" sz="4800" b="1" dirty="0"/>
              <a:t>CASE STUDIES</a:t>
            </a:r>
          </a:p>
        </p:txBody>
      </p:sp>
    </p:spTree>
    <p:extLst>
      <p:ext uri="{BB962C8B-B14F-4D97-AF65-F5344CB8AC3E}">
        <p14:creationId xmlns:p14="http://schemas.microsoft.com/office/powerpoint/2010/main" val="27034783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6FF71-D220-4924-9E0F-5D56969149C2}"/>
              </a:ext>
            </a:extLst>
          </p:cNvPr>
          <p:cNvSpPr>
            <a:spLocks noGrp="1"/>
          </p:cNvSpPr>
          <p:nvPr>
            <p:ph type="title"/>
          </p:nvPr>
        </p:nvSpPr>
        <p:spPr>
          <a:xfrm>
            <a:off x="914400" y="792983"/>
            <a:ext cx="10363200" cy="762000"/>
          </a:xfrm>
        </p:spPr>
        <p:txBody>
          <a:bodyPr/>
          <a:lstStyle/>
          <a:p>
            <a:r>
              <a:rPr lang="en-GB" sz="4267" dirty="0"/>
              <a:t>Newham Community Health </a:t>
            </a:r>
            <a:r>
              <a:rPr lang="en-GB" sz="3733" dirty="0"/>
              <a:t>Champions</a:t>
            </a:r>
          </a:p>
        </p:txBody>
      </p:sp>
      <p:sp>
        <p:nvSpPr>
          <p:cNvPr id="3" name="Content Placeholder 2">
            <a:extLst>
              <a:ext uri="{FF2B5EF4-FFF2-40B4-BE49-F238E27FC236}">
                <a16:creationId xmlns:a16="http://schemas.microsoft.com/office/drawing/2014/main" id="{0D78561E-ABEB-410A-85D5-1E2474116370}"/>
              </a:ext>
            </a:extLst>
          </p:cNvPr>
          <p:cNvSpPr>
            <a:spLocks noGrp="1"/>
          </p:cNvSpPr>
          <p:nvPr>
            <p:ph idx="1"/>
          </p:nvPr>
        </p:nvSpPr>
        <p:spPr>
          <a:xfrm>
            <a:off x="914400" y="1892440"/>
            <a:ext cx="10363200" cy="3962400"/>
          </a:xfrm>
        </p:spPr>
        <p:txBody>
          <a:bodyPr/>
          <a:lstStyle/>
          <a:p>
            <a:pPr algn="l"/>
            <a:r>
              <a:rPr lang="en-GB" sz="2400" dirty="0"/>
              <a:t>Builds on COVID-19 Health Champions model</a:t>
            </a:r>
          </a:p>
          <a:p>
            <a:pPr algn="l"/>
            <a:r>
              <a:rPr lang="en-GB" sz="2400" dirty="0"/>
              <a:t>Voluntary sign-up - any Newham resident </a:t>
            </a:r>
          </a:p>
          <a:p>
            <a:pPr algn="l"/>
            <a:r>
              <a:rPr lang="en-GB" sz="2400" dirty="0"/>
              <a:t>500 volunteer champions share information (provided by PH) about health with anyone in their community, however they want</a:t>
            </a:r>
          </a:p>
          <a:p>
            <a:pPr algn="l">
              <a:buFont typeface="Arial" panose="020B0604020202020204" pitchFamily="34" charset="0"/>
              <a:buChar char="•"/>
            </a:pPr>
            <a:r>
              <a:rPr lang="en-GB" sz="2400" dirty="0"/>
              <a:t>Champions feed back to Council on what is and isn’t working for residents, to help shape services</a:t>
            </a:r>
          </a:p>
          <a:p>
            <a:pPr algn="l"/>
            <a:r>
              <a:rPr lang="en-GB" sz="2400" dirty="0"/>
              <a:t>Email and WhatsApp used to share messages and a zoom drop in the first Tuesday on each month from 7-8pm.</a:t>
            </a:r>
          </a:p>
          <a:p>
            <a:pPr algn="l"/>
            <a:endParaRPr lang="en-GB" sz="2400" dirty="0"/>
          </a:p>
          <a:p>
            <a:pPr marL="0" indent="0">
              <a:buNone/>
            </a:pPr>
            <a:endParaRPr lang="en-GB" sz="3200" dirty="0"/>
          </a:p>
        </p:txBody>
      </p:sp>
    </p:spTree>
    <p:extLst>
      <p:ext uri="{BB962C8B-B14F-4D97-AF65-F5344CB8AC3E}">
        <p14:creationId xmlns:p14="http://schemas.microsoft.com/office/powerpoint/2010/main" val="6369406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0277F0-4B0D-4C6A-832B-38A99F1B2FF4}"/>
              </a:ext>
            </a:extLst>
          </p:cNvPr>
          <p:cNvSpPr>
            <a:spLocks noGrp="1"/>
          </p:cNvSpPr>
          <p:nvPr>
            <p:ph type="title"/>
          </p:nvPr>
        </p:nvSpPr>
        <p:spPr>
          <a:xfrm>
            <a:off x="914400" y="762000"/>
            <a:ext cx="10363200" cy="762000"/>
          </a:xfrm>
        </p:spPr>
        <p:txBody>
          <a:bodyPr/>
          <a:lstStyle/>
          <a:p>
            <a:r>
              <a:rPr lang="en-GB" sz="3733" dirty="0"/>
              <a:t>Covid-19 Health Champions: what worked</a:t>
            </a:r>
          </a:p>
        </p:txBody>
      </p:sp>
      <p:sp>
        <p:nvSpPr>
          <p:cNvPr id="3" name="Content Placeholder 2">
            <a:extLst>
              <a:ext uri="{FF2B5EF4-FFF2-40B4-BE49-F238E27FC236}">
                <a16:creationId xmlns:a16="http://schemas.microsoft.com/office/drawing/2014/main" id="{42549236-D896-402C-9FB9-A9613160FEB4}"/>
              </a:ext>
            </a:extLst>
          </p:cNvPr>
          <p:cNvSpPr>
            <a:spLocks noGrp="1"/>
          </p:cNvSpPr>
          <p:nvPr>
            <p:ph idx="1"/>
          </p:nvPr>
        </p:nvSpPr>
        <p:spPr>
          <a:xfrm>
            <a:off x="914400" y="1651591"/>
            <a:ext cx="10363200" cy="3962400"/>
          </a:xfrm>
        </p:spPr>
        <p:txBody>
          <a:bodyPr/>
          <a:lstStyle/>
          <a:p>
            <a:r>
              <a:rPr lang="en-GB" sz="2400" dirty="0"/>
              <a:t>Using technology and ways of sharing that are part of everyday life </a:t>
            </a:r>
          </a:p>
          <a:p>
            <a:r>
              <a:rPr lang="en-GB" sz="2400" dirty="0"/>
              <a:t>Using infographics</a:t>
            </a:r>
          </a:p>
          <a:p>
            <a:r>
              <a:rPr lang="en-GB" sz="2400" dirty="0"/>
              <a:t>Knowing the information came from the Public Health team – it was credible and local </a:t>
            </a:r>
          </a:p>
          <a:p>
            <a:r>
              <a:rPr lang="en-GB" sz="2400" dirty="0"/>
              <a:t>Having a brand that makes things recognisable </a:t>
            </a:r>
          </a:p>
        </p:txBody>
      </p:sp>
    </p:spTree>
    <p:extLst>
      <p:ext uri="{BB962C8B-B14F-4D97-AF65-F5344CB8AC3E}">
        <p14:creationId xmlns:p14="http://schemas.microsoft.com/office/powerpoint/2010/main" val="38057477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0277F0-4B0D-4C6A-832B-38A99F1B2FF4}"/>
              </a:ext>
            </a:extLst>
          </p:cNvPr>
          <p:cNvSpPr>
            <a:spLocks noGrp="1"/>
          </p:cNvSpPr>
          <p:nvPr>
            <p:ph type="title"/>
          </p:nvPr>
        </p:nvSpPr>
        <p:spPr>
          <a:xfrm>
            <a:off x="914400" y="762000"/>
            <a:ext cx="10363200" cy="762000"/>
          </a:xfrm>
        </p:spPr>
        <p:txBody>
          <a:bodyPr/>
          <a:lstStyle/>
          <a:p>
            <a:r>
              <a:rPr lang="en-GB" sz="3733" dirty="0"/>
              <a:t>Covid-19 Health Champions: learning</a:t>
            </a:r>
          </a:p>
        </p:txBody>
      </p:sp>
      <p:sp>
        <p:nvSpPr>
          <p:cNvPr id="3" name="Content Placeholder 2">
            <a:extLst>
              <a:ext uri="{FF2B5EF4-FFF2-40B4-BE49-F238E27FC236}">
                <a16:creationId xmlns:a16="http://schemas.microsoft.com/office/drawing/2014/main" id="{42549236-D896-402C-9FB9-A9613160FEB4}"/>
              </a:ext>
            </a:extLst>
          </p:cNvPr>
          <p:cNvSpPr>
            <a:spLocks noGrp="1"/>
          </p:cNvSpPr>
          <p:nvPr>
            <p:ph idx="1"/>
          </p:nvPr>
        </p:nvSpPr>
        <p:spPr>
          <a:xfrm>
            <a:off x="914400" y="1651591"/>
            <a:ext cx="10363200" cy="3962400"/>
          </a:xfrm>
        </p:spPr>
        <p:txBody>
          <a:bodyPr/>
          <a:lstStyle/>
          <a:p>
            <a:r>
              <a:rPr lang="en-GB" sz="2400" dirty="0"/>
              <a:t>Put power in the hands of the community</a:t>
            </a:r>
          </a:p>
          <a:p>
            <a:r>
              <a:rPr lang="en-GB" sz="2400" dirty="0"/>
              <a:t>Be honest about what the Council/NHS knows and doesn’t know</a:t>
            </a:r>
          </a:p>
          <a:p>
            <a:r>
              <a:rPr lang="en-GB" sz="2400" dirty="0"/>
              <a:t>Respond to issues on the community’s timeline not the Council’s</a:t>
            </a:r>
          </a:p>
          <a:p>
            <a:r>
              <a:rPr lang="en-GB" sz="2400" dirty="0"/>
              <a:t>Trust – and earn trust </a:t>
            </a:r>
          </a:p>
          <a:p>
            <a:r>
              <a:rPr lang="en-GB" sz="2400" dirty="0"/>
              <a:t>Meet people where they are not where the system / officials are</a:t>
            </a:r>
          </a:p>
          <a:p>
            <a:r>
              <a:rPr lang="en-GB" sz="2400" dirty="0"/>
              <a:t>Connect into policy and practice – share what we hear </a:t>
            </a:r>
          </a:p>
          <a:p>
            <a:r>
              <a:rPr lang="en-GB" sz="2400" dirty="0"/>
              <a:t>Be careful to share information that Champions can use – but don’t tell Champions what to do</a:t>
            </a:r>
          </a:p>
          <a:p>
            <a:endParaRPr lang="en-GB" sz="2400" dirty="0"/>
          </a:p>
          <a:p>
            <a:pPr marL="0" indent="0">
              <a:buNone/>
            </a:pPr>
            <a:r>
              <a:rPr lang="en-GB" sz="2400" dirty="0">
                <a:solidFill>
                  <a:srgbClr val="002060"/>
                </a:solidFill>
                <a:highlight>
                  <a:srgbClr val="FFFF00"/>
                </a:highlight>
                <a:hlinkClick r:id="rId2">
                  <a:extLst>
                    <a:ext uri="{A12FA001-AC4F-418D-AE19-62706E023703}">
                      <ahyp:hlinkClr xmlns:ahyp="http://schemas.microsoft.com/office/drawing/2018/hyperlinkcolor" val="tx"/>
                    </a:ext>
                  </a:extLst>
                </a:hlinkClick>
              </a:rPr>
              <a:t>www.newham.gov.uk/communityhealthchampions</a:t>
            </a:r>
            <a:r>
              <a:rPr lang="en-GB" sz="2400" dirty="0">
                <a:solidFill>
                  <a:srgbClr val="002060"/>
                </a:solidFill>
                <a:highlight>
                  <a:srgbClr val="FFFF00"/>
                </a:highlight>
              </a:rPr>
              <a:t> </a:t>
            </a:r>
          </a:p>
          <a:p>
            <a:endParaRPr lang="en-GB" sz="2400" dirty="0"/>
          </a:p>
        </p:txBody>
      </p:sp>
    </p:spTree>
    <p:extLst>
      <p:ext uri="{BB962C8B-B14F-4D97-AF65-F5344CB8AC3E}">
        <p14:creationId xmlns:p14="http://schemas.microsoft.com/office/powerpoint/2010/main" val="19684976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6FF71-D220-4924-9E0F-5D56969149C2}"/>
              </a:ext>
            </a:extLst>
          </p:cNvPr>
          <p:cNvSpPr>
            <a:spLocks noGrp="1"/>
          </p:cNvSpPr>
          <p:nvPr>
            <p:ph type="title"/>
          </p:nvPr>
        </p:nvSpPr>
        <p:spPr>
          <a:xfrm>
            <a:off x="914400" y="622160"/>
            <a:ext cx="10363200" cy="762000"/>
          </a:xfrm>
        </p:spPr>
        <p:txBody>
          <a:bodyPr/>
          <a:lstStyle/>
          <a:p>
            <a:r>
              <a:rPr lang="en-GB" sz="4267" dirty="0"/>
              <a:t>Healthier Fleetwood</a:t>
            </a:r>
          </a:p>
        </p:txBody>
      </p:sp>
      <p:sp>
        <p:nvSpPr>
          <p:cNvPr id="3" name="Content Placeholder 2">
            <a:extLst>
              <a:ext uri="{FF2B5EF4-FFF2-40B4-BE49-F238E27FC236}">
                <a16:creationId xmlns:a16="http://schemas.microsoft.com/office/drawing/2014/main" id="{0D78561E-ABEB-410A-85D5-1E2474116370}"/>
              </a:ext>
            </a:extLst>
          </p:cNvPr>
          <p:cNvSpPr>
            <a:spLocks noGrp="1"/>
          </p:cNvSpPr>
          <p:nvPr>
            <p:ph idx="1"/>
          </p:nvPr>
        </p:nvSpPr>
        <p:spPr>
          <a:xfrm>
            <a:off x="914400" y="1447799"/>
            <a:ext cx="10363200" cy="4237383"/>
          </a:xfrm>
        </p:spPr>
        <p:txBody>
          <a:bodyPr/>
          <a:lstStyle/>
          <a:p>
            <a:r>
              <a:rPr lang="en-GB" sz="2400" dirty="0"/>
              <a:t>Aims to create a healthier community - </a:t>
            </a:r>
            <a:r>
              <a:rPr lang="en-GB" sz="1800" i="1" dirty="0"/>
              <a:t>“Why do we treat people’s illnesses and then send them back to the conditions that make them ill in the first place?”</a:t>
            </a:r>
          </a:p>
          <a:p>
            <a:r>
              <a:rPr lang="en-GB" sz="2400" dirty="0"/>
              <a:t>Generating hope through building connection, confidence, control – </a:t>
            </a:r>
            <a:r>
              <a:rPr lang="en-GB" sz="1800" i="1" dirty="0"/>
              <a:t>“Our public health messages just don’t work in disadvantaged communities, and they don’t work on people who have no hope that life is going to get better”</a:t>
            </a:r>
          </a:p>
          <a:p>
            <a:r>
              <a:rPr lang="en-GB" sz="2400" dirty="0"/>
              <a:t>Try something new’ activities for people to come together and become ‘doers’ (rather than done to) - </a:t>
            </a:r>
            <a:r>
              <a:rPr lang="en-GB" sz="1800" i="1" dirty="0"/>
              <a:t>“You know the big mantra that ‘self-care will save the NHS’ – well how do we expect people to take on self-care when for the last 20 years we’ve been patronising them, telling them to only do what we tell them to do?</a:t>
            </a:r>
          </a:p>
          <a:p>
            <a:r>
              <a:rPr lang="en-GB" sz="2400" dirty="0"/>
              <a:t>Shared commitment across partners: “</a:t>
            </a:r>
            <a:r>
              <a:rPr lang="en-GB" sz="1800" i="1" dirty="0"/>
              <a:t>Nothing is ‘done to’ residents of Fleetwood because all of those partners organisations – including the NHS, including the local authority – have all signed up to this way of working, where we are genuinely resident-led.”</a:t>
            </a:r>
          </a:p>
        </p:txBody>
      </p:sp>
    </p:spTree>
    <p:extLst>
      <p:ext uri="{BB962C8B-B14F-4D97-AF65-F5344CB8AC3E}">
        <p14:creationId xmlns:p14="http://schemas.microsoft.com/office/powerpoint/2010/main" val="13207243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6FF71-D220-4924-9E0F-5D56969149C2}"/>
              </a:ext>
            </a:extLst>
          </p:cNvPr>
          <p:cNvSpPr>
            <a:spLocks noGrp="1"/>
          </p:cNvSpPr>
          <p:nvPr>
            <p:ph type="title"/>
          </p:nvPr>
        </p:nvSpPr>
        <p:spPr>
          <a:xfrm>
            <a:off x="914400" y="622160"/>
            <a:ext cx="10363200" cy="762000"/>
          </a:xfrm>
        </p:spPr>
        <p:txBody>
          <a:bodyPr/>
          <a:lstStyle/>
          <a:p>
            <a:r>
              <a:rPr lang="en-GB" sz="4267" dirty="0"/>
              <a:t>Healthier Fleetwood – the results</a:t>
            </a:r>
          </a:p>
        </p:txBody>
      </p:sp>
      <p:sp>
        <p:nvSpPr>
          <p:cNvPr id="3" name="Content Placeholder 2">
            <a:extLst>
              <a:ext uri="{FF2B5EF4-FFF2-40B4-BE49-F238E27FC236}">
                <a16:creationId xmlns:a16="http://schemas.microsoft.com/office/drawing/2014/main" id="{0D78561E-ABEB-410A-85D5-1E2474116370}"/>
              </a:ext>
            </a:extLst>
          </p:cNvPr>
          <p:cNvSpPr>
            <a:spLocks noGrp="1"/>
          </p:cNvSpPr>
          <p:nvPr>
            <p:ph idx="1"/>
          </p:nvPr>
        </p:nvSpPr>
        <p:spPr>
          <a:xfrm>
            <a:off x="914400" y="1447799"/>
            <a:ext cx="10363200" cy="4913243"/>
          </a:xfrm>
        </p:spPr>
        <p:txBody>
          <a:bodyPr/>
          <a:lstStyle/>
          <a:p>
            <a:r>
              <a:rPr lang="en-GB" sz="2400" dirty="0"/>
              <a:t>Improvements in mental and physical health</a:t>
            </a:r>
          </a:p>
          <a:p>
            <a:r>
              <a:rPr lang="en-GB" sz="2400" dirty="0"/>
              <a:t>Reduction in mental health prescriptions</a:t>
            </a:r>
          </a:p>
          <a:p>
            <a:r>
              <a:rPr lang="en-GB" sz="2400" dirty="0"/>
              <a:t>Reduction in use of hospital services – over last 2 years a 20% reduction in A&amp;E attendances</a:t>
            </a:r>
          </a:p>
          <a:p>
            <a:endParaRPr lang="en-GB" sz="2400" dirty="0"/>
          </a:p>
          <a:p>
            <a:pPr marL="0" indent="0">
              <a:buNone/>
            </a:pPr>
            <a:r>
              <a:rPr lang="en-GB" sz="1800" i="1" dirty="0"/>
              <a:t>	“What’s interesting is we never set out with those outcomes, we simply set out with 	outcomes of connecting, confidence and control. And when we are engaging with residents 	nobody has ever said ‘I know – let’s reduce A&amp;E attendances’. That’s never been a focus; 	it’s a happy side effect but it’s never been the focus. I think the NHS often gets it wrong 	because they focus on outcomes over which they’ve got very little control themselves.”</a:t>
            </a:r>
          </a:p>
          <a:p>
            <a:pPr marL="0" indent="0" algn="ctr">
              <a:buNone/>
            </a:pPr>
            <a:endParaRPr lang="en-GB" sz="1800" i="1" dirty="0"/>
          </a:p>
          <a:p>
            <a:pPr marL="0" indent="0">
              <a:buNone/>
            </a:pPr>
            <a:r>
              <a:rPr lang="en-GB" sz="2400" dirty="0">
                <a:solidFill>
                  <a:srgbClr val="002060"/>
                </a:solidFill>
                <a:highlight>
                  <a:srgbClr val="FFFF00"/>
                </a:highlight>
                <a:hlinkClick r:id="rId2">
                  <a:extLst>
                    <a:ext uri="{A12FA001-AC4F-418D-AE19-62706E023703}">
                      <ahyp:hlinkClr xmlns:ahyp="http://schemas.microsoft.com/office/drawing/2018/hyperlinkcolor" val="tx"/>
                    </a:ext>
                  </a:extLst>
                </a:hlinkClick>
              </a:rPr>
              <a:t>www.newlocal.org.uk/articles/gp-mark-spencer/ </a:t>
            </a:r>
            <a:endParaRPr lang="en-GB" sz="2400" i="1" dirty="0">
              <a:solidFill>
                <a:srgbClr val="002060"/>
              </a:solidFill>
              <a:highlight>
                <a:srgbClr val="FFFF00"/>
              </a:highlight>
            </a:endParaRPr>
          </a:p>
        </p:txBody>
      </p:sp>
    </p:spTree>
    <p:extLst>
      <p:ext uri="{BB962C8B-B14F-4D97-AF65-F5344CB8AC3E}">
        <p14:creationId xmlns:p14="http://schemas.microsoft.com/office/powerpoint/2010/main" val="38842647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6FF71-D220-4924-9E0F-5D56969149C2}"/>
              </a:ext>
            </a:extLst>
          </p:cNvPr>
          <p:cNvSpPr>
            <a:spLocks noGrp="1"/>
          </p:cNvSpPr>
          <p:nvPr>
            <p:ph type="title"/>
          </p:nvPr>
        </p:nvSpPr>
        <p:spPr>
          <a:xfrm>
            <a:off x="914400" y="622160"/>
            <a:ext cx="10363200" cy="762000"/>
          </a:xfrm>
        </p:spPr>
        <p:txBody>
          <a:bodyPr/>
          <a:lstStyle/>
          <a:p>
            <a:r>
              <a:rPr lang="en-GB" sz="4267" dirty="0"/>
              <a:t>Green Health Partnerships</a:t>
            </a:r>
          </a:p>
        </p:txBody>
      </p:sp>
      <p:sp>
        <p:nvSpPr>
          <p:cNvPr id="3" name="Content Placeholder 2">
            <a:extLst>
              <a:ext uri="{FF2B5EF4-FFF2-40B4-BE49-F238E27FC236}">
                <a16:creationId xmlns:a16="http://schemas.microsoft.com/office/drawing/2014/main" id="{0D78561E-ABEB-410A-85D5-1E2474116370}"/>
              </a:ext>
            </a:extLst>
          </p:cNvPr>
          <p:cNvSpPr>
            <a:spLocks noGrp="1"/>
          </p:cNvSpPr>
          <p:nvPr>
            <p:ph idx="1"/>
          </p:nvPr>
        </p:nvSpPr>
        <p:spPr>
          <a:xfrm>
            <a:off x="914400" y="1447799"/>
            <a:ext cx="10522226" cy="4913243"/>
          </a:xfrm>
        </p:spPr>
        <p:txBody>
          <a:bodyPr/>
          <a:lstStyle/>
          <a:p>
            <a:pPr algn="l"/>
            <a:r>
              <a:rPr lang="en-GB" sz="2400" b="0" i="0" dirty="0">
                <a:effectLst/>
              </a:rPr>
              <a:t>Four GHPs – North &amp; South Lanarkshire, Dundee, North Ayrshire, Highland – piloting </a:t>
            </a:r>
            <a:r>
              <a:rPr lang="en-GB" sz="2400" b="0" i="0" dirty="0">
                <a:solidFill>
                  <a:srgbClr val="FFFFFF"/>
                </a:solidFill>
                <a:effectLst/>
              </a:rPr>
              <a:t>ways to make the most of green health opportunities through better partnership working</a:t>
            </a:r>
            <a:endParaRPr lang="en-GB" sz="2400" b="0" i="0" dirty="0">
              <a:effectLst/>
            </a:endParaRPr>
          </a:p>
          <a:p>
            <a:pPr algn="l"/>
            <a:r>
              <a:rPr lang="en-GB" sz="2400" b="0" i="0" dirty="0">
                <a:effectLst/>
              </a:rPr>
              <a:t>Bring together health, social care, environment, leisure, sport and active travel, to make more use of local green space as a health-promoting resource.</a:t>
            </a:r>
          </a:p>
          <a:p>
            <a:r>
              <a:rPr lang="en-GB" sz="2400" dirty="0"/>
              <a:t>Aim to mainstream approaches to increasing physical activity and improving mental health through engagement with the natural environment</a:t>
            </a:r>
            <a:endParaRPr lang="en-GB" sz="1800" i="1" dirty="0"/>
          </a:p>
          <a:p>
            <a:pPr marL="0" indent="0" algn="ctr">
              <a:buNone/>
            </a:pPr>
            <a:endParaRPr lang="en-GB" sz="1800" i="1" dirty="0">
              <a:solidFill>
                <a:schemeClr val="accent2"/>
              </a:solidFill>
              <a:highlight>
                <a:srgbClr val="FFFF00"/>
              </a:highlight>
            </a:endParaRPr>
          </a:p>
          <a:p>
            <a:pPr marL="0" indent="0">
              <a:buNone/>
            </a:pPr>
            <a:r>
              <a:rPr lang="en-GB" sz="2400" dirty="0">
                <a:solidFill>
                  <a:srgbClr val="002060"/>
                </a:solidFill>
                <a:highlight>
                  <a:srgbClr val="FFFF00"/>
                </a:highlight>
                <a:hlinkClick r:id="rId2">
                  <a:extLst>
                    <a:ext uri="{A12FA001-AC4F-418D-AE19-62706E023703}">
                      <ahyp:hlinkClr xmlns:ahyp="http://schemas.microsoft.com/office/drawing/2018/hyperlinkcolor" val="tx"/>
                    </a:ext>
                  </a:extLst>
                </a:hlinkClick>
              </a:rPr>
              <a:t>https://www.nature.scot/professional-advice/contributing-healthier-scotland/our-natural-health-service/green-health-partnerships</a:t>
            </a:r>
            <a:endParaRPr lang="en-GB" sz="2400" i="1" dirty="0">
              <a:solidFill>
                <a:srgbClr val="002060"/>
              </a:solidFill>
              <a:highlight>
                <a:srgbClr val="FFFF00"/>
              </a:highlight>
            </a:endParaRPr>
          </a:p>
          <a:p>
            <a:pPr marL="0" indent="0" algn="ctr">
              <a:buNone/>
            </a:pPr>
            <a:endParaRPr lang="en-GB" sz="1800" i="1" dirty="0"/>
          </a:p>
        </p:txBody>
      </p:sp>
    </p:spTree>
    <p:extLst>
      <p:ext uri="{BB962C8B-B14F-4D97-AF65-F5344CB8AC3E}">
        <p14:creationId xmlns:p14="http://schemas.microsoft.com/office/powerpoint/2010/main" val="847587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6FF71-D220-4924-9E0F-5D56969149C2}"/>
              </a:ext>
            </a:extLst>
          </p:cNvPr>
          <p:cNvSpPr>
            <a:spLocks noGrp="1"/>
          </p:cNvSpPr>
          <p:nvPr>
            <p:ph type="title"/>
          </p:nvPr>
        </p:nvSpPr>
        <p:spPr>
          <a:xfrm>
            <a:off x="914400" y="622160"/>
            <a:ext cx="10363200" cy="762000"/>
          </a:xfrm>
        </p:spPr>
        <p:txBody>
          <a:bodyPr/>
          <a:lstStyle/>
          <a:p>
            <a:r>
              <a:rPr lang="en-GB" sz="4267" dirty="0"/>
              <a:t>More examples / resources</a:t>
            </a:r>
          </a:p>
        </p:txBody>
      </p:sp>
      <p:sp>
        <p:nvSpPr>
          <p:cNvPr id="3" name="Content Placeholder 2">
            <a:extLst>
              <a:ext uri="{FF2B5EF4-FFF2-40B4-BE49-F238E27FC236}">
                <a16:creationId xmlns:a16="http://schemas.microsoft.com/office/drawing/2014/main" id="{0D78561E-ABEB-410A-85D5-1E2474116370}"/>
              </a:ext>
            </a:extLst>
          </p:cNvPr>
          <p:cNvSpPr>
            <a:spLocks noGrp="1"/>
          </p:cNvSpPr>
          <p:nvPr>
            <p:ph idx="1"/>
          </p:nvPr>
        </p:nvSpPr>
        <p:spPr>
          <a:xfrm>
            <a:off x="914400" y="1614145"/>
            <a:ext cx="10363200" cy="3962400"/>
          </a:xfrm>
        </p:spPr>
        <p:txBody>
          <a:bodyPr/>
          <a:lstStyle/>
          <a:p>
            <a:pPr marL="0" indent="0">
              <a:buNone/>
            </a:pPr>
            <a:r>
              <a:rPr lang="en-GB" sz="2800" dirty="0"/>
              <a:t>A Community-Powered NHS:</a:t>
            </a:r>
          </a:p>
          <a:p>
            <a:pPr marL="0" indent="0">
              <a:buNone/>
            </a:pPr>
            <a:r>
              <a:rPr lang="en-GB" sz="2800" dirty="0">
                <a:solidFill>
                  <a:srgbClr val="002060"/>
                </a:solidFill>
                <a:highlight>
                  <a:srgbClr val="FFFF00"/>
                </a:highlight>
                <a:hlinkClick r:id="rId2">
                  <a:extLst>
                    <a:ext uri="{A12FA001-AC4F-418D-AE19-62706E023703}">
                      <ahyp:hlinkClr xmlns:ahyp="http://schemas.microsoft.com/office/drawing/2018/hyperlinkcolor" val="tx"/>
                    </a:ext>
                  </a:extLst>
                </a:hlinkClick>
              </a:rPr>
              <a:t>www.newlocal.org.uk/publications/community-powered-nhs</a:t>
            </a:r>
          </a:p>
          <a:p>
            <a:pPr marL="0" indent="0">
              <a:buNone/>
            </a:pPr>
            <a:r>
              <a:rPr lang="en-GB" sz="2800" dirty="0">
                <a:hlinkClick r:id="rId2">
                  <a:extLst>
                    <a:ext uri="{A12FA001-AC4F-418D-AE19-62706E023703}">
                      <ahyp:hlinkClr xmlns:ahyp="http://schemas.microsoft.com/office/drawing/2018/hyperlinkcolor" val="tx"/>
                    </a:ext>
                  </a:extLst>
                </a:hlinkClick>
              </a:rPr>
              <a:t> </a:t>
            </a:r>
            <a:endParaRPr lang="en-GB" sz="2800" dirty="0"/>
          </a:p>
          <a:p>
            <a:pPr marL="0" indent="0">
              <a:buNone/>
            </a:pPr>
            <a:r>
              <a:rPr lang="en-GB" sz="2800" dirty="0"/>
              <a:t>NHS Greenspace</a:t>
            </a:r>
            <a:r>
              <a:rPr lang="en-GB" sz="2400" dirty="0"/>
              <a:t>: </a:t>
            </a:r>
            <a:r>
              <a:rPr lang="en-GB" sz="2800" dirty="0">
                <a:solidFill>
                  <a:srgbClr val="002060"/>
                </a:solidFill>
                <a:highlight>
                  <a:srgbClr val="FFFF00"/>
                </a:highlight>
                <a:hlinkClick r:id="rId3">
                  <a:extLst>
                    <a:ext uri="{A12FA001-AC4F-418D-AE19-62706E023703}">
                      <ahyp:hlinkClr xmlns:ahyp="http://schemas.microsoft.com/office/drawing/2018/hyperlinkcolor" val="tx"/>
                    </a:ext>
                  </a:extLst>
                </a:hlinkClick>
              </a:rPr>
              <a:t>www.nature.scot</a:t>
            </a:r>
            <a:r>
              <a:rPr lang="en-GB" sz="2800" dirty="0">
                <a:solidFill>
                  <a:srgbClr val="002060"/>
                </a:solidFill>
                <a:highlight>
                  <a:srgbClr val="FFFF00"/>
                </a:highlight>
              </a:rPr>
              <a:t> </a:t>
            </a:r>
          </a:p>
          <a:p>
            <a:pPr marL="0" indent="0">
              <a:buNone/>
            </a:pPr>
            <a:endParaRPr lang="en-GB" sz="2800" dirty="0"/>
          </a:p>
          <a:p>
            <a:pPr marL="0" indent="0">
              <a:buNone/>
            </a:pPr>
            <a:r>
              <a:rPr lang="en-GB" sz="2800" dirty="0">
                <a:effectLst/>
                <a:ea typeface="Calibri" panose="020F0502020204030204" pitchFamily="34" charset="0"/>
                <a:cs typeface="Times New Roman" panose="02020603050405020304" pitchFamily="18" charset="0"/>
              </a:rPr>
              <a:t>A citizen-led approach to health and care: Lessons from the Wigan Deal </a:t>
            </a:r>
            <a:r>
              <a:rPr lang="en-GB" sz="2800" dirty="0">
                <a:solidFill>
                  <a:srgbClr val="002060"/>
                </a:solidFill>
                <a:effectLst/>
                <a:highlight>
                  <a:srgbClr val="FFFF00"/>
                </a:highlight>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www.kingsfund.org.uk/publications/wigan-deal</a:t>
            </a:r>
            <a:r>
              <a:rPr lang="en-GB" sz="2800" dirty="0">
                <a:solidFill>
                  <a:srgbClr val="002060"/>
                </a:solidFill>
                <a:effectLst/>
                <a:highlight>
                  <a:srgbClr val="FFFF00"/>
                </a:highlight>
                <a:ea typeface="Calibri" panose="020F0502020204030204" pitchFamily="34" charset="0"/>
                <a:cs typeface="Times New Roman" panose="02020603050405020304" pitchFamily="18" charset="0"/>
              </a:rPr>
              <a:t> </a:t>
            </a:r>
            <a:endParaRPr lang="en-GB" sz="2800" i="1" dirty="0">
              <a:solidFill>
                <a:srgbClr val="002060"/>
              </a:solidFill>
              <a:highlight>
                <a:srgbClr val="FFFF00"/>
              </a:highlight>
            </a:endParaRPr>
          </a:p>
        </p:txBody>
      </p:sp>
    </p:spTree>
    <p:extLst>
      <p:ext uri="{BB962C8B-B14F-4D97-AF65-F5344CB8AC3E}">
        <p14:creationId xmlns:p14="http://schemas.microsoft.com/office/powerpoint/2010/main" val="1290960012"/>
      </p:ext>
    </p:extLst>
  </p:cSld>
  <p:clrMapOvr>
    <a:masterClrMapping/>
  </p:clrMapOvr>
</p:sld>
</file>

<file path=ppt/theme/theme1.xml><?xml version="1.0" encoding="utf-8"?>
<a:theme xmlns:a="http://schemas.openxmlformats.org/drawingml/2006/main" name="Default Theme">
  <a:themeElements>
    <a:clrScheme name="Briefing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riefing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50000"/>
          </a:spcBef>
          <a:spcAft>
            <a:spcPct val="0"/>
          </a:spcAft>
          <a:buClrTx/>
          <a:buSzTx/>
          <a:buFontTx/>
          <a:buNone/>
          <a:tabLst/>
          <a:defRPr kumimoji="0" lang="en-US" sz="2400" b="0" i="0" u="none" strike="noStrike" cap="none" normalizeH="0" baseline="0">
            <a:ln>
              <a:noFill/>
            </a:ln>
            <a:solidFill>
              <a:schemeClr val="tx1"/>
            </a:solidFill>
            <a:effectLst/>
            <a:latin typeface="Tahoma" pitchFamily="-107"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50000"/>
          </a:spcBef>
          <a:spcAft>
            <a:spcPct val="0"/>
          </a:spcAft>
          <a:buClrTx/>
          <a:buSzTx/>
          <a:buFontTx/>
          <a:buNone/>
          <a:tabLst/>
          <a:defRPr kumimoji="0" lang="en-US" sz="2400" b="0" i="0" u="none" strike="noStrike" cap="none" normalizeH="0" baseline="0">
            <a:ln>
              <a:noFill/>
            </a:ln>
            <a:solidFill>
              <a:schemeClr val="tx1"/>
            </a:solidFill>
            <a:effectLst/>
            <a:latin typeface="Tahoma" pitchFamily="-107" charset="0"/>
          </a:defRPr>
        </a:defPPr>
      </a:lstStyle>
    </a:lnDef>
  </a:objectDefaults>
  <a:extraClrSchemeLst>
    <a:extraClrScheme>
      <a:clrScheme name="Briefing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riefing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riefing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riefing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riefing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riefing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riefing Template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riefing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riefing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riefing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riefing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riefing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1474</TotalTime>
  <Words>687</Words>
  <Application>Microsoft Office PowerPoint</Application>
  <PresentationFormat>Widescreen</PresentationFormat>
  <Paragraphs>49</Paragraphs>
  <Slides>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Tahoma</vt:lpstr>
      <vt:lpstr>Default Theme</vt:lpstr>
      <vt:lpstr>Health and Wellbeing</vt:lpstr>
      <vt:lpstr>Newham Community Health Champions</vt:lpstr>
      <vt:lpstr>Covid-19 Health Champions: what worked</vt:lpstr>
      <vt:lpstr>Covid-19 Health Champions: learning</vt:lpstr>
      <vt:lpstr>Healthier Fleetwood</vt:lpstr>
      <vt:lpstr>Healthier Fleetwood – the results</vt:lpstr>
      <vt:lpstr>Green Health Partnerships</vt:lpstr>
      <vt:lpstr>More examples / resources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CASE STUDIES</dc:title>
  <dc:creator>Gill Musk</dc:creator>
  <cp:lastModifiedBy>Gill Musk</cp:lastModifiedBy>
  <cp:revision>6</cp:revision>
  <dcterms:created xsi:type="dcterms:W3CDTF">2022-11-23T10:46:05Z</dcterms:created>
  <dcterms:modified xsi:type="dcterms:W3CDTF">2022-11-24T11:20:13Z</dcterms:modified>
</cp:coreProperties>
</file>