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97" r:id="rId5"/>
    <p:sldId id="262" r:id="rId6"/>
    <p:sldId id="294" r:id="rId7"/>
    <p:sldId id="295" r:id="rId8"/>
    <p:sldId id="296" r:id="rId9"/>
    <p:sldId id="260" r:id="rId10"/>
    <p:sldId id="291" r:id="rId11"/>
    <p:sldId id="292" r:id="rId12"/>
    <p:sldId id="293" r:id="rId13"/>
    <p:sldId id="303" r:id="rId14"/>
    <p:sldId id="306" r:id="rId15"/>
    <p:sldId id="278" r:id="rId16"/>
    <p:sldId id="270" r:id="rId17"/>
    <p:sldId id="284" r:id="rId18"/>
    <p:sldId id="286" r:id="rId19"/>
    <p:sldId id="261" r:id="rId20"/>
    <p:sldId id="304" r:id="rId21"/>
    <p:sldId id="265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 Mole" initials="GM" lastIdx="1" clrIdx="0">
    <p:extLst>
      <p:ext uri="{19B8F6BF-5375-455C-9EA6-DF929625EA0E}">
        <p15:presenceInfo xmlns:p15="http://schemas.microsoft.com/office/powerpoint/2012/main" userId="S::Gordon.Mole@fife.gov.uk::3fbbc43c-c27a-404d-8fb5-e38ba94a84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6F07E-3BD2-40CF-B018-3CD6EFD282B9}" v="3" dt="2022-06-13T15:50:12.044"/>
    <p1510:client id="{BD23BF3B-3826-40CF-9C5E-6DA765C1461E}" v="10" dt="2022-06-14T07:40:5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9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ead O'Donnell" userId="bbd2c2d7-a8c0-450f-96c8-7a223a0e5bf8" providerId="ADAL" clId="{BD23BF3B-3826-40CF-9C5E-6DA765C1461E}"/>
    <pc:docChg chg="undo custSel modSld">
      <pc:chgData name="Sinead O'Donnell" userId="bbd2c2d7-a8c0-450f-96c8-7a223a0e5bf8" providerId="ADAL" clId="{BD23BF3B-3826-40CF-9C5E-6DA765C1461E}" dt="2022-06-14T07:51:56.648" v="475" actId="6549"/>
      <pc:docMkLst>
        <pc:docMk/>
      </pc:docMkLst>
      <pc:sldChg chg="addSp delSp modSp mod">
        <pc:chgData name="Sinead O'Donnell" userId="bbd2c2d7-a8c0-450f-96c8-7a223a0e5bf8" providerId="ADAL" clId="{BD23BF3B-3826-40CF-9C5E-6DA765C1461E}" dt="2022-06-13T13:45:59.183" v="272" actId="478"/>
        <pc:sldMkLst>
          <pc:docMk/>
          <pc:sldMk cId="4103310197" sldId="256"/>
        </pc:sldMkLst>
        <pc:spChg chg="mod">
          <ac:chgData name="Sinead O'Donnell" userId="bbd2c2d7-a8c0-450f-96c8-7a223a0e5bf8" providerId="ADAL" clId="{BD23BF3B-3826-40CF-9C5E-6DA765C1461E}" dt="2022-06-13T13:37:10.101" v="134" actId="1076"/>
          <ac:spMkLst>
            <pc:docMk/>
            <pc:sldMk cId="4103310197" sldId="256"/>
            <ac:spMk id="2" creationId="{00A3F014-E832-4AB1-B16A-525744E50FC2}"/>
          </ac:spMkLst>
        </pc:spChg>
        <pc:spChg chg="mod">
          <ac:chgData name="Sinead O'Donnell" userId="bbd2c2d7-a8c0-450f-96c8-7a223a0e5bf8" providerId="ADAL" clId="{BD23BF3B-3826-40CF-9C5E-6DA765C1461E}" dt="2022-06-13T13:39:17.095" v="263" actId="27636"/>
          <ac:spMkLst>
            <pc:docMk/>
            <pc:sldMk cId="4103310197" sldId="256"/>
            <ac:spMk id="3" creationId="{8595788A-1A16-4916-96CD-498B019B5539}"/>
          </ac:spMkLst>
        </pc:spChg>
        <pc:spChg chg="add mod">
          <ac:chgData name="Sinead O'Donnell" userId="bbd2c2d7-a8c0-450f-96c8-7a223a0e5bf8" providerId="ADAL" clId="{BD23BF3B-3826-40CF-9C5E-6DA765C1461E}" dt="2022-06-13T13:39:24.460" v="264" actId="1076"/>
          <ac:spMkLst>
            <pc:docMk/>
            <pc:sldMk cId="4103310197" sldId="256"/>
            <ac:spMk id="5" creationId="{4A2CDD9E-C404-4D46-AA03-DA6DD606ADEA}"/>
          </ac:spMkLst>
        </pc:spChg>
        <pc:spChg chg="add del mod">
          <ac:chgData name="Sinead O'Donnell" userId="bbd2c2d7-a8c0-450f-96c8-7a223a0e5bf8" providerId="ADAL" clId="{BD23BF3B-3826-40CF-9C5E-6DA765C1461E}" dt="2022-06-13T13:45:59.183" v="272" actId="478"/>
          <ac:spMkLst>
            <pc:docMk/>
            <pc:sldMk cId="4103310197" sldId="256"/>
            <ac:spMk id="7" creationId="{BC4CA06A-9FB9-4DFB-BA22-D8400EAE414A}"/>
          </ac:spMkLst>
        </pc:spChg>
      </pc:sldChg>
      <pc:sldChg chg="modSp mod">
        <pc:chgData name="Sinead O'Donnell" userId="bbd2c2d7-a8c0-450f-96c8-7a223a0e5bf8" providerId="ADAL" clId="{BD23BF3B-3826-40CF-9C5E-6DA765C1461E}" dt="2022-06-13T15:59:42.714" v="398" actId="27636"/>
        <pc:sldMkLst>
          <pc:docMk/>
          <pc:sldMk cId="4262709891" sldId="258"/>
        </pc:sldMkLst>
        <pc:spChg chg="mod">
          <ac:chgData name="Sinead O'Donnell" userId="bbd2c2d7-a8c0-450f-96c8-7a223a0e5bf8" providerId="ADAL" clId="{BD23BF3B-3826-40CF-9C5E-6DA765C1461E}" dt="2022-06-13T15:59:42.714" v="398" actId="27636"/>
          <ac:spMkLst>
            <pc:docMk/>
            <pc:sldMk cId="4262709891" sldId="258"/>
            <ac:spMk id="5" creationId="{DE601E3F-5B72-464E-99AB-C616A939D8D6}"/>
          </ac:spMkLst>
        </pc:spChg>
      </pc:sldChg>
      <pc:sldChg chg="modNotesTx">
        <pc:chgData name="Sinead O'Donnell" userId="bbd2c2d7-a8c0-450f-96c8-7a223a0e5bf8" providerId="ADAL" clId="{BD23BF3B-3826-40CF-9C5E-6DA765C1461E}" dt="2022-06-14T07:51:40.356" v="474" actId="6549"/>
        <pc:sldMkLst>
          <pc:docMk/>
          <pc:sldMk cId="2697021798" sldId="260"/>
        </pc:sldMkLst>
      </pc:sldChg>
      <pc:sldChg chg="modNotesTx">
        <pc:chgData name="Sinead O'Donnell" userId="bbd2c2d7-a8c0-450f-96c8-7a223a0e5bf8" providerId="ADAL" clId="{BD23BF3B-3826-40CF-9C5E-6DA765C1461E}" dt="2022-06-14T07:51:24.206" v="473" actId="6549"/>
        <pc:sldMkLst>
          <pc:docMk/>
          <pc:sldMk cId="50754987" sldId="270"/>
        </pc:sldMkLst>
      </pc:sldChg>
      <pc:sldChg chg="modNotesTx">
        <pc:chgData name="Sinead O'Donnell" userId="bbd2c2d7-a8c0-450f-96c8-7a223a0e5bf8" providerId="ADAL" clId="{BD23BF3B-3826-40CF-9C5E-6DA765C1461E}" dt="2022-06-14T07:51:56.648" v="475" actId="6549"/>
        <pc:sldMkLst>
          <pc:docMk/>
          <pc:sldMk cId="1212715690" sldId="297"/>
        </pc:sldMkLst>
      </pc:sldChg>
      <pc:sldChg chg="modSp mod">
        <pc:chgData name="Sinead O'Donnell" userId="bbd2c2d7-a8c0-450f-96c8-7a223a0e5bf8" providerId="ADAL" clId="{BD23BF3B-3826-40CF-9C5E-6DA765C1461E}" dt="2022-06-13T13:40:26.329" v="268" actId="20577"/>
        <pc:sldMkLst>
          <pc:docMk/>
          <pc:sldMk cId="3144312764" sldId="303"/>
        </pc:sldMkLst>
        <pc:spChg chg="mod">
          <ac:chgData name="Sinead O'Donnell" userId="bbd2c2d7-a8c0-450f-96c8-7a223a0e5bf8" providerId="ADAL" clId="{BD23BF3B-3826-40CF-9C5E-6DA765C1461E}" dt="2022-06-13T13:40:26.329" v="268" actId="20577"/>
          <ac:spMkLst>
            <pc:docMk/>
            <pc:sldMk cId="3144312764" sldId="303"/>
            <ac:spMk id="8" creationId="{890EBE6C-79B5-4215-ACAF-D831AE9AD939}"/>
          </ac:spMkLst>
        </pc:spChg>
      </pc:sldChg>
      <pc:sldChg chg="addSp modSp mod">
        <pc:chgData name="Sinead O'Donnell" userId="bbd2c2d7-a8c0-450f-96c8-7a223a0e5bf8" providerId="ADAL" clId="{BD23BF3B-3826-40CF-9C5E-6DA765C1461E}" dt="2022-06-13T13:56:36.233" v="397" actId="20577"/>
        <pc:sldMkLst>
          <pc:docMk/>
          <pc:sldMk cId="572620053" sldId="305"/>
        </pc:sldMkLst>
        <pc:spChg chg="mod">
          <ac:chgData name="Sinead O'Donnell" userId="bbd2c2d7-a8c0-450f-96c8-7a223a0e5bf8" providerId="ADAL" clId="{BD23BF3B-3826-40CF-9C5E-6DA765C1461E}" dt="2022-06-13T13:56:36.233" v="397" actId="20577"/>
          <ac:spMkLst>
            <pc:docMk/>
            <pc:sldMk cId="572620053" sldId="305"/>
            <ac:spMk id="2" creationId="{00A3F014-E832-4AB1-B16A-525744E50FC2}"/>
          </ac:spMkLst>
        </pc:spChg>
        <pc:spChg chg="mod">
          <ac:chgData name="Sinead O'Donnell" userId="bbd2c2d7-a8c0-450f-96c8-7a223a0e5bf8" providerId="ADAL" clId="{BD23BF3B-3826-40CF-9C5E-6DA765C1461E}" dt="2022-06-13T13:56:25.954" v="393" actId="1076"/>
          <ac:spMkLst>
            <pc:docMk/>
            <pc:sldMk cId="572620053" sldId="305"/>
            <ac:spMk id="3" creationId="{8595788A-1A16-4916-96CD-498B019B5539}"/>
          </ac:spMkLst>
        </pc:spChg>
        <pc:spChg chg="mod">
          <ac:chgData name="Sinead O'Donnell" userId="bbd2c2d7-a8c0-450f-96c8-7a223a0e5bf8" providerId="ADAL" clId="{BD23BF3B-3826-40CF-9C5E-6DA765C1461E}" dt="2022-06-13T13:46:44.463" v="317" actId="27636"/>
          <ac:spMkLst>
            <pc:docMk/>
            <pc:sldMk cId="572620053" sldId="305"/>
            <ac:spMk id="5" creationId="{4A2CDD9E-C404-4D46-AA03-DA6DD606ADEA}"/>
          </ac:spMkLst>
        </pc:spChg>
        <pc:spChg chg="add mod">
          <ac:chgData name="Sinead O'Donnell" userId="bbd2c2d7-a8c0-450f-96c8-7a223a0e5bf8" providerId="ADAL" clId="{BD23BF3B-3826-40CF-9C5E-6DA765C1461E}" dt="2022-06-13T13:56:18.870" v="392" actId="27636"/>
          <ac:spMkLst>
            <pc:docMk/>
            <pc:sldMk cId="572620053" sldId="305"/>
            <ac:spMk id="6" creationId="{73AEF2B2-EB76-4754-B5E1-52972EA5B00B}"/>
          </ac:spMkLst>
        </pc:spChg>
      </pc:sldChg>
      <pc:sldChg chg="addSp delSp modSp mod">
        <pc:chgData name="Sinead O'Donnell" userId="bbd2c2d7-a8c0-450f-96c8-7a223a0e5bf8" providerId="ADAL" clId="{BD23BF3B-3826-40CF-9C5E-6DA765C1461E}" dt="2022-06-14T07:51:12.336" v="472" actId="20577"/>
        <pc:sldMkLst>
          <pc:docMk/>
          <pc:sldMk cId="804325828" sldId="306"/>
        </pc:sldMkLst>
        <pc:spChg chg="mod">
          <ac:chgData name="Sinead O'Donnell" userId="bbd2c2d7-a8c0-450f-96c8-7a223a0e5bf8" providerId="ADAL" clId="{BD23BF3B-3826-40CF-9C5E-6DA765C1461E}" dt="2022-06-14T07:51:12.336" v="472" actId="20577"/>
          <ac:spMkLst>
            <pc:docMk/>
            <pc:sldMk cId="804325828" sldId="306"/>
            <ac:spMk id="4" creationId="{9299B22F-9FDA-444C-B586-70CEC77E14E8}"/>
          </ac:spMkLst>
        </pc:spChg>
        <pc:picChg chg="del">
          <ac:chgData name="Sinead O'Donnell" userId="bbd2c2d7-a8c0-450f-96c8-7a223a0e5bf8" providerId="ADAL" clId="{BD23BF3B-3826-40CF-9C5E-6DA765C1461E}" dt="2022-06-14T07:41:39.935" v="438" actId="21"/>
          <ac:picMkLst>
            <pc:docMk/>
            <pc:sldMk cId="804325828" sldId="306"/>
            <ac:picMk id="3" creationId="{73E9B85B-19C1-4DA0-9D90-73C11338F778}"/>
          </ac:picMkLst>
        </pc:picChg>
        <pc:picChg chg="add mod">
          <ac:chgData name="Sinead O'Donnell" userId="bbd2c2d7-a8c0-450f-96c8-7a223a0e5bf8" providerId="ADAL" clId="{BD23BF3B-3826-40CF-9C5E-6DA765C1461E}" dt="2022-06-14T07:51:06.173" v="467" actId="1076"/>
          <ac:picMkLst>
            <pc:docMk/>
            <pc:sldMk cId="804325828" sldId="306"/>
            <ac:picMk id="6" creationId="{58EA2CF9-D3E6-4FEF-A6B4-7BB20BD097DB}"/>
          </ac:picMkLst>
        </pc:picChg>
        <pc:picChg chg="add mod">
          <ac:chgData name="Sinead O'Donnell" userId="bbd2c2d7-a8c0-450f-96c8-7a223a0e5bf8" providerId="ADAL" clId="{BD23BF3B-3826-40CF-9C5E-6DA765C1461E}" dt="2022-06-14T07:50:47.558" v="466" actId="1076"/>
          <ac:picMkLst>
            <pc:docMk/>
            <pc:sldMk cId="804325828" sldId="306"/>
            <ac:picMk id="8" creationId="{92DE1AA6-52CB-41E3-8EBF-282900B29D24}"/>
          </ac:picMkLst>
        </pc:picChg>
        <pc:picChg chg="del">
          <ac:chgData name="Sinead O'Donnell" userId="bbd2c2d7-a8c0-450f-96c8-7a223a0e5bf8" providerId="ADAL" clId="{BD23BF3B-3826-40CF-9C5E-6DA765C1461E}" dt="2022-06-14T07:46:52.063" v="445" actId="478"/>
          <ac:picMkLst>
            <pc:docMk/>
            <pc:sldMk cId="804325828" sldId="306"/>
            <ac:picMk id="10" creationId="{3FEB1FAA-F77D-4446-B271-6E5DD95F303E}"/>
          </ac:picMkLst>
        </pc:picChg>
      </pc:sldChg>
    </pc:docChg>
  </pc:docChgLst>
  <pc:docChgLst>
    <pc:chgData name="Gordon Mole" userId="3fbbc43c-c27a-404d-8fb5-e38ba94a846d" providerId="ADAL" clId="{7F46F07E-3BD2-40CF-B018-3CD6EFD282B9}"/>
    <pc:docChg chg="custSel modSld">
      <pc:chgData name="Gordon Mole" userId="3fbbc43c-c27a-404d-8fb5-e38ba94a846d" providerId="ADAL" clId="{7F46F07E-3BD2-40CF-B018-3CD6EFD282B9}" dt="2022-06-13T15:50:12.044" v="80" actId="20577"/>
      <pc:docMkLst>
        <pc:docMk/>
      </pc:docMkLst>
      <pc:sldChg chg="modSp addCm delCm">
        <pc:chgData name="Gordon Mole" userId="3fbbc43c-c27a-404d-8fb5-e38ba94a846d" providerId="ADAL" clId="{7F46F07E-3BD2-40CF-B018-3CD6EFD282B9}" dt="2022-06-13T15:50:12.044" v="80" actId="20577"/>
        <pc:sldMkLst>
          <pc:docMk/>
          <pc:sldMk cId="4103310197" sldId="256"/>
        </pc:sldMkLst>
        <pc:spChg chg="mod">
          <ac:chgData name="Gordon Mole" userId="3fbbc43c-c27a-404d-8fb5-e38ba94a846d" providerId="ADAL" clId="{7F46F07E-3BD2-40CF-B018-3CD6EFD282B9}" dt="2022-06-13T15:50:12.044" v="80" actId="20577"/>
          <ac:spMkLst>
            <pc:docMk/>
            <pc:sldMk cId="4103310197" sldId="256"/>
            <ac:spMk id="3" creationId="{8595788A-1A16-4916-96CD-498B019B5539}"/>
          </ac:spMkLst>
        </pc:spChg>
      </pc:sldChg>
      <pc:sldChg chg="modSp">
        <pc:chgData name="Gordon Mole" userId="3fbbc43c-c27a-404d-8fb5-e38ba94a846d" providerId="ADAL" clId="{7F46F07E-3BD2-40CF-B018-3CD6EFD282B9}" dt="2022-06-13T14:49:24.984" v="78" actId="27636"/>
        <pc:sldMkLst>
          <pc:docMk/>
          <pc:sldMk cId="4262709891" sldId="258"/>
        </pc:sldMkLst>
        <pc:spChg chg="mod">
          <ac:chgData name="Gordon Mole" userId="3fbbc43c-c27a-404d-8fb5-e38ba94a846d" providerId="ADAL" clId="{7F46F07E-3BD2-40CF-B018-3CD6EFD282B9}" dt="2022-06-13T14:49:24.984" v="78" actId="27636"/>
          <ac:spMkLst>
            <pc:docMk/>
            <pc:sldMk cId="4262709891" sldId="258"/>
            <ac:spMk id="5" creationId="{DE601E3F-5B72-464E-99AB-C616A939D8D6}"/>
          </ac:spMkLst>
        </pc:spChg>
      </pc:sldChg>
      <pc:sldChg chg="modSp">
        <pc:chgData name="Gordon Mole" userId="3fbbc43c-c27a-404d-8fb5-e38ba94a846d" providerId="ADAL" clId="{7F46F07E-3BD2-40CF-B018-3CD6EFD282B9}" dt="2022-06-13T14:49:15.593" v="77" actId="20577"/>
        <pc:sldMkLst>
          <pc:docMk/>
          <pc:sldMk cId="572620053" sldId="305"/>
        </pc:sldMkLst>
        <pc:spChg chg="mod">
          <ac:chgData name="Gordon Mole" userId="3fbbc43c-c27a-404d-8fb5-e38ba94a846d" providerId="ADAL" clId="{7F46F07E-3BD2-40CF-B018-3CD6EFD282B9}" dt="2022-06-13T14:49:15.593" v="77" actId="20577"/>
          <ac:spMkLst>
            <pc:docMk/>
            <pc:sldMk cId="572620053" sldId="305"/>
            <ac:spMk id="3" creationId="{8595788A-1A16-4916-96CD-498B019B55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7E31-07B9-4650-B8A7-44474E87E88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0483-2AD0-4CD7-8CD8-F2E9BE4FF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6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10404"/>
          </a:xfrm>
        </p:spPr>
        <p:txBody>
          <a:bodyPr/>
          <a:lstStyle/>
          <a:p>
            <a:r>
              <a:rPr lang="en-GB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the </a:t>
            </a:r>
            <a:r>
              <a:rPr lang="en-GB" sz="18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heart of the community wealth building approach are five strategies for harnessing existing resources to enable local economies to grow and develop from within</a:t>
            </a:r>
            <a:r>
              <a:rPr lang="en-GB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are called the 5 pillars of CWB: Plural Ownership of the Economy, Making Financial Power Work for Local People, Fair Employment and Just Labour Markets, Socially Just Use of Land and Property.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way in which organisations like local councils, hospitals, universities and colleges spend their money, employ people and use their land, property and financials assets can make a huge difference to a local area.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Used in the right way, </a:t>
            </a:r>
            <a:r>
              <a:rPr lang="en-GB" sz="1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things can be used to generate wealth, jobs and opportunity for local people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give as many people as possible a stake in the local economy.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latin typeface="Montserra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9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72ACC-E7A4-42A0-817F-0C24CFF3F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60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72ACC-E7A4-42A0-817F-0C24CFF3F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2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72ACC-E7A4-42A0-817F-0C24CFF3F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59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72ACC-E7A4-42A0-817F-0C24CFF3F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3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So, to start off, I’ll try and give you an overview of the new NSET, which was finally published on 1</a:t>
            </a:r>
            <a:r>
              <a:rPr lang="en-GB" baseline="30000"/>
              <a:t>st</a:t>
            </a:r>
            <a:r>
              <a:rPr lang="en-GB"/>
              <a:t> March, after a number of delays.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A47D8-461D-45C1-9A8A-C27515D14F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1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this slide provides an overview of the new NSET, and if you take anything away with you from today it should probably be this.</a:t>
            </a:r>
          </a:p>
          <a:p>
            <a:r>
              <a:rPr lang="en-GB"/>
              <a:t>The Vision highlights a move towards a well-being economy</a:t>
            </a:r>
          </a:p>
          <a:p>
            <a:r>
              <a:rPr lang="en-GB"/>
              <a:t>Below that we have three fairly familiar ambitions of a Fairer, Wealthier and Greener Scottish Economy</a:t>
            </a:r>
          </a:p>
          <a:p>
            <a:r>
              <a:rPr lang="en-GB"/>
              <a:t>The strategy then identifies five inter-connected and mutually reinforcing policy programmes to deliver on these ambitions</a:t>
            </a:r>
          </a:p>
          <a:p>
            <a:r>
              <a:rPr lang="en-GB"/>
              <a:t>Underpinned by sixth programme of action that aims to promote a stronger Culture of Delivery</a:t>
            </a:r>
          </a:p>
          <a:p>
            <a:endParaRPr lang="en-GB"/>
          </a:p>
          <a:p>
            <a:r>
              <a:rPr lang="en-GB"/>
              <a:t>But … no new monies 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A47D8-461D-45C1-9A8A-C27515D14F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7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Programme 5 focusses on Fairness and Equality</a:t>
            </a:r>
          </a:p>
          <a:p>
            <a:endParaRPr lang="en-GB"/>
          </a:p>
          <a:p>
            <a:r>
              <a:rPr lang="en-GB"/>
              <a:t>Using public sector leverage to encourage fair work conditions</a:t>
            </a:r>
          </a:p>
          <a:p>
            <a:endParaRPr lang="en-GB"/>
          </a:p>
          <a:p>
            <a:r>
              <a:rPr lang="en-GB"/>
              <a:t>Addressing barriers to employment for disadvantaged groups</a:t>
            </a:r>
          </a:p>
          <a:p>
            <a:endParaRPr lang="en-GB"/>
          </a:p>
          <a:p>
            <a:r>
              <a:rPr lang="en-GB"/>
              <a:t>Simplified/streamlined employment support through No One Left Behind</a:t>
            </a:r>
          </a:p>
          <a:p>
            <a:endParaRPr lang="en-GB"/>
          </a:p>
          <a:p>
            <a:r>
              <a:rPr lang="en-GB"/>
              <a:t>Support for young people and positive destinations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A47D8-461D-45C1-9A8A-C27515D14F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9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333333"/>
              </a:solidFill>
              <a:effectLst/>
              <a:latin typeface="jaf-facit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5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75235"/>
          </a:xfrm>
        </p:spPr>
        <p:txBody>
          <a:bodyPr/>
          <a:lstStyle/>
          <a:p>
            <a:endParaRPr lang="en-GB">
              <a:solidFill>
                <a:srgbClr val="3B3838"/>
              </a:solidFill>
              <a:latin typeface="Open Sans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3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 </a:t>
            </a:r>
          </a:p>
          <a:p>
            <a:r>
              <a:rPr lang="en-GB"/>
              <a:t>CLES has set out the following recommendations within its action plan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6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7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3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E8F45-0327-43E0-B8F4-F01B692E41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MS PGothic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9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Thanks and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E8F45-0327-43E0-B8F4-F01B692E41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MS PGothic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4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75235"/>
          </a:xfrm>
        </p:spPr>
        <p:txBody>
          <a:bodyPr/>
          <a:lstStyle/>
          <a:p>
            <a:endParaRPr lang="en-GB">
              <a:solidFill>
                <a:srgbClr val="3B3838"/>
              </a:solidFill>
              <a:latin typeface="Open Sans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72ACC-E7A4-42A0-817F-0C24CFF3F4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8564-487F-44AF-BF6D-904C419A5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5FF3B-3BCA-4901-A60E-999D16E2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2321F-F452-4C5D-BBF0-03B2534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1EA8A-B599-42B4-BD5F-C53B7A2F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AE03-7934-4EBF-9E5A-6F7558FF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5D35-56A0-404C-A5D1-367BBA5C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1A358-4A52-4CEC-AD0F-4C7BD4FE7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54D2-6FC6-4FA1-9E5F-2825B86D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3303-F032-420F-816E-8C062E9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FFEC-AD40-4ADE-AE85-A0770021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7039A-B6F1-46E2-BD75-9D6BB1A73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F9B59-AE1C-4DB3-9365-EED31AF64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9FBDF-19F6-48EB-AEEA-E9BDD2D6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9999-7BC5-4FB5-B850-BD94202C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44F4-BE55-4C45-9A0A-960FF259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2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Fife Council logo">
            <a:extLst>
              <a:ext uri="{FF2B5EF4-FFF2-40B4-BE49-F238E27FC236}">
                <a16:creationId xmlns:a16="http://schemas.microsoft.com/office/drawing/2014/main" id="{0D947A4B-20A6-0548-9CCB-E57ED2E9F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578" y="740302"/>
            <a:ext cx="2110845" cy="9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3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89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9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D189-FD4B-46E2-891B-13BC3620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B7B6-1368-4CE9-AD44-6B627654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9ABC-8503-4009-8C99-16898201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32DC-8109-43DF-BEB6-1C858870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E7A8-02F7-4C6D-B35D-1ECD046A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0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644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9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143000"/>
            <a:ext cx="25908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43000"/>
            <a:ext cx="7569200" cy="4953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10363200" cy="76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1EAE-3FB9-4F79-B64A-FDB84A7A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909A-AB28-4710-AEDA-4BAE5A8B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1EB0C-9AA8-4AC5-A698-E09ADB46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2041-F41F-4510-BD86-FA3E7225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FAEFF-EC5C-469B-88D3-69D8DCAA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EDA9-F78E-47DD-AA59-08B62D65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2F9AE-1647-4695-B51D-299EA6BB8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8A3C-1537-45BA-8A98-61EA3DB0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B074-77EE-4F62-986E-B79E6B62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431E1-6E34-4F05-8B4D-98A1685D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9EA7A-0BCE-40C0-AFA0-E695F175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2393-F771-4F94-9AA2-2A980EAE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DBDFA-0976-4A26-B1F8-27BCE3927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39B71-C350-4B2A-A91B-C82B3F566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86CD2-5987-47A9-9492-8BAAE5046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BA98D-7F7F-4CE6-80A5-63C702C54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9A2CF-D91D-4BFE-B0AD-D80654B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E7D0F-AA71-4DA4-BAE3-84E2ED35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C3390-7065-4CA9-9B9F-3E78E26B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5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9E30-6EA9-4630-B9A2-1A1EDE74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F0901-8956-4F10-8E78-220BED84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9CEC9-6167-44D5-A140-7C542066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7C90D-F640-420A-8FBB-810C0CC3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0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D44C8-AADB-439C-8D95-0A31D3ED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5395E-1008-4138-A3A9-03E10EE6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10158-F089-4148-BC32-92C6A62A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13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3673-1876-4DDE-A74A-28EBD874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CDAC-D8C2-489F-86D8-5EFA7DFE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920E1-A9C3-46C5-AA70-1C0D642E1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6734C-56DD-49D5-8892-C1475B0E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4D625-7EC0-4E8D-8761-B1BA555B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144B1-A0A6-4131-900E-4ED1BADC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0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ABD6-C038-4D96-80BE-CAEB96DB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A7813-89B5-40DD-AC21-432373C74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6B5A-85DB-41FE-82C5-DE8A1A00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C8D33-6FEB-4ABF-B9D9-1C245D69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14DC-900A-4F56-9452-CA45F21D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836F3-01D7-4603-B3A0-14B0CF61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7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89FB9-A24A-4E98-8EDE-8D122B81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C3C12-EC8F-491A-8567-B40ED910E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B665-009A-4758-A125-EB3141147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A8BE-6647-4427-A7B5-0E88E1835608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6022-B085-40A2-9A32-63DC8007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9F06-0CD1-47B8-B7EB-0484486BD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3243-9E7D-4CEB-8A0A-94C1FA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5F61"/>
            </a:gs>
            <a:gs pos="100000">
              <a:srgbClr val="00758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430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1427167" y="5673726"/>
            <a:ext cx="441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3200">
                <a:cs typeface="+mn-cs"/>
              </a:rPr>
              <a:t> </a:t>
            </a:r>
            <a:r>
              <a:rPr lang="en-GB" sz="3200">
                <a:cs typeface="+mn-cs"/>
                <a:sym typeface="Wingdings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2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4457"/>
          </a:solidFill>
          <a:latin typeface="Arial" pitchFamily="-107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40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3467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2667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667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667">
          <a:solidFill>
            <a:srgbClr val="004457"/>
          </a:solidFill>
          <a:latin typeface="+mn-lt"/>
          <a:ea typeface="ＭＳ Ｐゴシック" pitchFamily="-107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667">
          <a:solidFill>
            <a:srgbClr val="004457"/>
          </a:solidFill>
          <a:latin typeface="+mn-lt"/>
          <a:ea typeface="ＭＳ Ｐゴシック" pitchFamily="-107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667">
          <a:solidFill>
            <a:srgbClr val="004457"/>
          </a:solidFill>
          <a:latin typeface="+mn-lt"/>
          <a:ea typeface="ＭＳ Ｐゴシック" pitchFamily="-107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667">
          <a:solidFill>
            <a:srgbClr val="004457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ordon.mole@fife.gov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nead.odonnell@fife.gov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les.org.uk/the-community-wealth-building-centre-of-excellence/" TargetMode="External"/><Relationship Id="rId3" Type="http://schemas.openxmlformats.org/officeDocument/2006/relationships/hyperlink" Target="https://democracycollaborative.org/learn/blogpost/community-wealth-building-what-next" TargetMode="External"/><Relationship Id="rId7" Type="http://schemas.openxmlformats.org/officeDocument/2006/relationships/hyperlink" Target="https://www.improvementservice.org.uk/__data/assets/pdf_file/0028/19693/EM-Briefing-CWB.pdf" TargetMode="External"/><Relationship Id="rId2" Type="http://schemas.openxmlformats.org/officeDocument/2006/relationships/hyperlink" Target="https://democracycollaborative.org/abou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GdbqpEY9Ovs" TargetMode="External"/><Relationship Id="rId4" Type="http://schemas.openxmlformats.org/officeDocument/2006/relationships/hyperlink" Target="https://www.preston.gov.uk/article/1338/Community-Wealth-Building-in-action" TargetMode="External"/><Relationship Id="rId9" Type="http://schemas.openxmlformats.org/officeDocument/2006/relationships/hyperlink" Target="https://www.inclusivegrowth.scot/community-wealth-building-case-stud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F014-E832-4AB1-B16A-525744E50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Introduction to Community Wealth Building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5788A-1A16-4916-96CD-498B019B5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0" y="3602038"/>
            <a:ext cx="5410200" cy="1655762"/>
          </a:xfrm>
        </p:spPr>
        <p:txBody>
          <a:bodyPr>
            <a:normAutofit/>
          </a:bodyPr>
          <a:lstStyle/>
          <a:p>
            <a:pPr algn="l"/>
            <a:r>
              <a:rPr lang="en-GB"/>
              <a:t>Gordon Mole</a:t>
            </a:r>
          </a:p>
          <a:p>
            <a:pPr algn="l"/>
            <a:r>
              <a:rPr lang="en-GB"/>
              <a:t>Head of Business &amp; Employability </a:t>
            </a:r>
            <a:r>
              <a:rPr lang="en-GB">
                <a:hlinkClick r:id="rId2"/>
              </a:rPr>
              <a:t>gordon.mole@fife.gov.uk</a:t>
            </a:r>
            <a:endParaRPr lang="en-GB"/>
          </a:p>
          <a:p>
            <a:pPr algn="l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D9D79-35AD-4062-8DD5-AD151509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A2CDD9E-C404-4D46-AA03-DA6DD606ADEA}"/>
              </a:ext>
            </a:extLst>
          </p:cNvPr>
          <p:cNvSpPr txBox="1">
            <a:spLocks/>
          </p:cNvSpPr>
          <p:nvPr/>
        </p:nvSpPr>
        <p:spPr>
          <a:xfrm>
            <a:off x="7112000" y="3498057"/>
            <a:ext cx="3975100" cy="1721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Sinead O’Donnell</a:t>
            </a:r>
          </a:p>
          <a:p>
            <a:pPr algn="l"/>
            <a:r>
              <a:rPr lang="en-GB"/>
              <a:t>Project Manager</a:t>
            </a:r>
          </a:p>
          <a:p>
            <a:pPr algn="l"/>
            <a:r>
              <a:rPr lang="en-GB"/>
              <a:t>Communities Directorate</a:t>
            </a:r>
          </a:p>
          <a:p>
            <a:pPr algn="l"/>
            <a:r>
              <a:rPr lang="en-GB">
                <a:hlinkClick r:id="rId4"/>
              </a:rPr>
              <a:t>sinead.odonnell@fife.gov.uk</a:t>
            </a:r>
            <a:endParaRPr lang="en-GB"/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1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2202-EB3D-4B6F-A16C-B5281AAA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8A71-36F4-45F6-A7A1-17411876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D7812250-17D1-4733-AF9A-3EA5D3429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63200" cy="68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A109B-4E29-498F-99D1-973FF6B42DC2}"/>
              </a:ext>
            </a:extLst>
          </p:cNvPr>
          <p:cNvSpPr/>
          <p:nvPr/>
        </p:nvSpPr>
        <p:spPr bwMode="auto">
          <a:xfrm>
            <a:off x="135467" y="135467"/>
            <a:ext cx="11921067" cy="655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3200">
              <a:latin typeface="Tahoma" pitchFamily="-107" charset="0"/>
            </a:endParaRPr>
          </a:p>
        </p:txBody>
      </p: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C47B710D-2BC0-43A5-8138-F81BD2F79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68688"/>
              </p:ext>
            </p:extLst>
          </p:nvPr>
        </p:nvGraphicFramePr>
        <p:xfrm>
          <a:off x="270934" y="348031"/>
          <a:ext cx="11650134" cy="616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627">
                  <a:extLst>
                    <a:ext uri="{9D8B030D-6E8A-4147-A177-3AD203B41FA5}">
                      <a16:colId xmlns:a16="http://schemas.microsoft.com/office/drawing/2014/main" val="1532890064"/>
                    </a:ext>
                  </a:extLst>
                </a:gridCol>
                <a:gridCol w="5879507">
                  <a:extLst>
                    <a:ext uri="{9D8B030D-6E8A-4147-A177-3AD203B41FA5}">
                      <a16:colId xmlns:a16="http://schemas.microsoft.com/office/drawing/2014/main" val="1969851879"/>
                    </a:ext>
                  </a:extLst>
                </a:gridCol>
              </a:tblGrid>
              <a:tr h="658707">
                <a:tc>
                  <a:txBody>
                    <a:bodyPr/>
                    <a:lstStyle/>
                    <a:p>
                      <a:r>
                        <a:rPr lang="en-GB" sz="2400"/>
                        <a:t>Our Commitments</a:t>
                      </a:r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Ambitions</a:t>
                      </a:r>
                      <a:endParaRPr lang="en-GB" sz="2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939480"/>
                  </a:ext>
                </a:extLst>
              </a:tr>
              <a:tr h="550323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900"/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 CWB model of economic recovery and development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 CWB approach to the climate emergency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Embed local people and place-based approaches across the Fife Partnership 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bg1"/>
                          </a:solidFill>
                          <a:effectLst/>
                          <a:highlight>
                            <a:srgbClr val="025F61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Redesign systems and processes to deliver wider social benefit through procurement, recruitment, fair employment and the use of land and assets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Expand support for community ownership, social enterprise and community owned businesses through a new business support hub 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Further develop the role of credit unions and the CDFI to support financial resilience and wellbeing</a:t>
                      </a:r>
                      <a:endParaRPr lang="en-GB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9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900"/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Embedded CWB practice and culture in Fife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local procurement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Fife employers paying the Real Living Wage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in the number of social enterprises, co-operatives, and community owned businesses in Fife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recruitment from under-represented and deprived communities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Greater availability of land and assets for productive community use</a:t>
                      </a:r>
                    </a:p>
                    <a:p>
                      <a:pPr marL="285750" lvl="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membership of Kingdom credit union and the (CDFI) in Fife</a:t>
                      </a:r>
                    </a:p>
                    <a:p>
                      <a:pPr marL="285750" indent="-285750">
                        <a:buClr>
                          <a:srgbClr val="FF993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</a:t>
                      </a:r>
                      <a:r>
                        <a:rPr lang="en-GB" sz="1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usage and value from community benefits clauses </a:t>
                      </a:r>
                      <a:endParaRPr lang="en-GB" sz="19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9491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48498FF-13BF-416A-B48D-3B6D2B911082}"/>
              </a:ext>
            </a:extLst>
          </p:cNvPr>
          <p:cNvGrpSpPr/>
          <p:nvPr/>
        </p:nvGrpSpPr>
        <p:grpSpPr>
          <a:xfrm>
            <a:off x="-122536" y="6590747"/>
            <a:ext cx="12314536" cy="269093"/>
            <a:chOff x="-91902" y="4943060"/>
            <a:chExt cx="9235902" cy="201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B23403-5F19-480A-9B77-A265A57429E3}"/>
                </a:ext>
              </a:extLst>
            </p:cNvPr>
            <p:cNvSpPr/>
            <p:nvPr/>
          </p:nvSpPr>
          <p:spPr bwMode="auto">
            <a:xfrm>
              <a:off x="3219450" y="4943060"/>
              <a:ext cx="5924550" cy="2018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121917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067" b="1">
                  <a:latin typeface="Tahoma" pitchFamily="-107" charset="0"/>
                </a:rPr>
                <a:t>Fife Partnership  </a:t>
              </a:r>
              <a:r>
                <a:rPr lang="en-GB" sz="1067">
                  <a:latin typeface="Tahoma" pitchFamily="-107" charset="0"/>
                </a:rPr>
                <a:t>Public services working together</a:t>
              </a:r>
            </a:p>
          </p:txBody>
        </p: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1415692-AED1-4929-9E00-7F851D1B0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62" r="51763" b="2193"/>
            <a:stretch/>
          </p:blipFill>
          <p:spPr>
            <a:xfrm>
              <a:off x="-91902" y="4943060"/>
              <a:ext cx="3311352" cy="200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71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110B-C378-4CA0-9534-68AAB296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8987"/>
            <a:ext cx="10363200" cy="762000"/>
          </a:xfrm>
        </p:spPr>
        <p:txBody>
          <a:bodyPr/>
          <a:lstStyle/>
          <a:p>
            <a:pPr algn="ctr"/>
            <a:r>
              <a:rPr lang="en-GB" sz="2400"/>
              <a:t>Community Wealth Building Support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8BC6-A5F3-4CBC-96C6-369616B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82" y="1537501"/>
            <a:ext cx="3944337" cy="4376551"/>
          </a:xfrm>
          <a:solidFill>
            <a:srgbClr val="FF9933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/>
              <a:t>Senior Partner Delivery Group: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Fife Council – </a:t>
            </a:r>
            <a:r>
              <a:rPr lang="en-GB" sz="2400" i="1"/>
              <a:t>various</a:t>
            </a:r>
          </a:p>
          <a:p>
            <a:r>
              <a:rPr lang="en-GB" sz="2400"/>
              <a:t>NHS Fife - </a:t>
            </a:r>
            <a:r>
              <a:rPr lang="en-GB" sz="2400" i="1"/>
              <a:t>various</a:t>
            </a:r>
          </a:p>
          <a:p>
            <a:r>
              <a:rPr lang="en-GB" sz="2400"/>
              <a:t>Fife College</a:t>
            </a:r>
          </a:p>
          <a:p>
            <a:r>
              <a:rPr lang="en-GB" sz="2400"/>
              <a:t>Fife Voluntary Action</a:t>
            </a:r>
          </a:p>
          <a:p>
            <a:r>
              <a:rPr lang="en-GB" sz="2400"/>
              <a:t>University of St Andrews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439B6-A731-41EC-9F73-BD3130C27F40}"/>
              </a:ext>
            </a:extLst>
          </p:cNvPr>
          <p:cNvSpPr txBox="1"/>
          <p:nvPr/>
        </p:nvSpPr>
        <p:spPr>
          <a:xfrm>
            <a:off x="1" y="63305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60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Building A New Kind of Public Service Partnership</a:t>
            </a:r>
            <a:endParaRPr lang="en-GB" sz="1600">
              <a:solidFill>
                <a:srgbClr val="FFFFFF"/>
              </a:solidFill>
              <a:latin typeface="Arial"/>
              <a:ea typeface="MS PGothic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B74613-160E-4064-998E-FED475AC7E42}"/>
              </a:ext>
            </a:extLst>
          </p:cNvPr>
          <p:cNvSpPr txBox="1">
            <a:spLocks/>
          </p:cNvSpPr>
          <p:nvPr/>
        </p:nvSpPr>
        <p:spPr bwMode="auto">
          <a:xfrm>
            <a:off x="4858737" y="1679229"/>
            <a:ext cx="3944337" cy="32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457189" indent="-457189" defTabSz="1219170">
              <a:buClr>
                <a:srgbClr val="FFFFFF"/>
              </a:buClr>
            </a:pPr>
            <a:endParaRPr lang="en-GB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0EBE6C-79B5-4215-ACAF-D831AE9AD939}"/>
              </a:ext>
            </a:extLst>
          </p:cNvPr>
          <p:cNvSpPr txBox="1">
            <a:spLocks/>
          </p:cNvSpPr>
          <p:nvPr/>
        </p:nvSpPr>
        <p:spPr bwMode="auto">
          <a:xfrm>
            <a:off x="4712548" y="1586571"/>
            <a:ext cx="3944337" cy="432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defTabSz="1219170">
              <a:buClr>
                <a:srgbClr val="FFFFFF"/>
              </a:buClr>
              <a:buNone/>
            </a:pPr>
            <a:r>
              <a:rPr lang="en-GB" sz="2400" b="1" kern="0">
                <a:solidFill>
                  <a:srgbClr val="FFFFFF"/>
                </a:solidFill>
                <a:latin typeface="Arial"/>
              </a:rPr>
              <a:t>Green Lights:</a:t>
            </a:r>
          </a:p>
          <a:p>
            <a:pPr marL="0" indent="0" defTabSz="1219170">
              <a:buClr>
                <a:srgbClr val="FFFFFF"/>
              </a:buClr>
              <a:buNone/>
            </a:pPr>
            <a:endParaRPr lang="en-GB" sz="2400" kern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CWB Delivery Plan 2022-2023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CWB Anchor Charter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Project Scoping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6746B-4B2F-43C2-9C9E-4FDF6BC02E43}"/>
              </a:ext>
            </a:extLst>
          </p:cNvPr>
          <p:cNvSpPr txBox="1">
            <a:spLocks/>
          </p:cNvSpPr>
          <p:nvPr/>
        </p:nvSpPr>
        <p:spPr bwMode="auto">
          <a:xfrm>
            <a:off x="8486983" y="1537500"/>
            <a:ext cx="3416020" cy="431400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Char char="»"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defTabSz="1219170">
              <a:buClr>
                <a:srgbClr val="FFFFFF"/>
              </a:buClr>
              <a:buNone/>
            </a:pPr>
            <a:r>
              <a:rPr lang="en-GB" sz="2400" b="1" kern="0">
                <a:solidFill>
                  <a:srgbClr val="FFFFFF"/>
                </a:solidFill>
                <a:latin typeface="Arial"/>
              </a:rPr>
              <a:t>Priority Projects</a:t>
            </a:r>
          </a:p>
          <a:p>
            <a:pPr marL="0" indent="0" defTabSz="1219170">
              <a:buClr>
                <a:srgbClr val="FFFFFF"/>
              </a:buClr>
              <a:buNone/>
            </a:pPr>
            <a:endParaRPr lang="en-GB" sz="2400" kern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Procurement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Recruitment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Real Living Wage Town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Anchor Asset Register</a:t>
            </a:r>
          </a:p>
          <a:p>
            <a:pPr marL="457189" indent="-457189" defTabSz="1219170">
              <a:buClr>
                <a:srgbClr val="FFFFFF"/>
              </a:buClr>
            </a:pPr>
            <a:endParaRPr lang="en-GB" sz="2400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31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63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Fife CWB- Progress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044"/>
            <a:ext cx="1099583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A2CF9-D3E6-4FEF-A6B4-7BB20BD0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64" y="1200421"/>
            <a:ext cx="5215216" cy="5303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E1AA6-52CB-41E3-8EBF-282900B2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169" y="1200421"/>
            <a:ext cx="4857750" cy="53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41A66B-6E9A-41C5-80DB-30C6472A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067"/>
            <a:ext cx="10515600" cy="1325563"/>
          </a:xfrm>
        </p:spPr>
        <p:txBody>
          <a:bodyPr/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Procurement - Fife Position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1A5AEF-0F1F-4E10-8853-9ABDBC4AB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615110"/>
            <a:ext cx="5157787" cy="823912"/>
          </a:xfrm>
        </p:spPr>
        <p:txBody>
          <a:bodyPr/>
          <a:lstStyle/>
          <a:p>
            <a:r>
              <a:rPr lang="en-GB"/>
              <a:t>FC Spend Local and SME Status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39DE742-2337-4F75-A03C-AA93994834F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14400" y="1500108"/>
          <a:ext cx="5157787" cy="2160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969">
                  <a:extLst>
                    <a:ext uri="{9D8B030D-6E8A-4147-A177-3AD203B41FA5}">
                      <a16:colId xmlns:a16="http://schemas.microsoft.com/office/drawing/2014/main" val="771685346"/>
                    </a:ext>
                  </a:extLst>
                </a:gridCol>
                <a:gridCol w="982491">
                  <a:extLst>
                    <a:ext uri="{9D8B030D-6E8A-4147-A177-3AD203B41FA5}">
                      <a16:colId xmlns:a16="http://schemas.microsoft.com/office/drawing/2014/main" val="2179504052"/>
                    </a:ext>
                  </a:extLst>
                </a:gridCol>
                <a:gridCol w="900327">
                  <a:extLst>
                    <a:ext uri="{9D8B030D-6E8A-4147-A177-3AD203B41FA5}">
                      <a16:colId xmlns:a16="http://schemas.microsoft.com/office/drawing/2014/main" val="3423735100"/>
                    </a:ext>
                  </a:extLst>
                </a:gridCol>
              </a:tblGrid>
              <a:tr h="727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2019-20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£M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758195623"/>
                  </a:ext>
                </a:extLst>
              </a:tr>
              <a:tr h="566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 Fife Council Spend*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518.658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4219245744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 spend with Fife Suppliers (KY postcode)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196.639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37.91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1250963492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522399-09D6-41DC-A79F-E173037B1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6812" y="597914"/>
            <a:ext cx="5183188" cy="823912"/>
          </a:xfrm>
        </p:spPr>
        <p:txBody>
          <a:bodyPr/>
          <a:lstStyle/>
          <a:p>
            <a:r>
              <a:rPr lang="en-GB"/>
              <a:t>FC Spend – Wider Local Impact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1ACDD-7D09-4E01-9D43-99861021C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1439022"/>
            <a:ext cx="5183188" cy="1294579"/>
          </a:xfrm>
        </p:spPr>
        <p:txBody>
          <a:bodyPr>
            <a:normAutofit/>
          </a:bodyPr>
          <a:lstStyle/>
          <a:p>
            <a:r>
              <a:rPr lang="en-GB" sz="2000"/>
              <a:t>Every </a:t>
            </a:r>
            <a:r>
              <a:rPr lang="en-GB" sz="2000">
                <a:solidFill>
                  <a:srgbClr val="FF0000"/>
                </a:solidFill>
              </a:rPr>
              <a:t>£1</a:t>
            </a:r>
            <a:r>
              <a:rPr lang="en-GB" sz="2000"/>
              <a:t> spent locally on goods and services with local SMEs generates an additional </a:t>
            </a:r>
            <a:r>
              <a:rPr lang="en-GB" sz="2000">
                <a:solidFill>
                  <a:srgbClr val="FF0000"/>
                </a:solidFill>
              </a:rPr>
              <a:t>63p</a:t>
            </a:r>
            <a:r>
              <a:rPr lang="en-GB" sz="2000"/>
              <a:t> for the local economy….</a:t>
            </a:r>
            <a:r>
              <a:rPr lang="en-GB" sz="2000">
                <a:solidFill>
                  <a:srgbClr val="FF0000"/>
                </a:solidFill>
              </a:rPr>
              <a:t>FC third party spend contributed and additional £123.88m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4BADFCC-58D4-450B-AC3A-19265AEA56F4}"/>
              </a:ext>
            </a:extLst>
          </p:cNvPr>
          <p:cNvSpPr txBox="1">
            <a:spLocks/>
          </p:cNvSpPr>
          <p:nvPr/>
        </p:nvSpPr>
        <p:spPr>
          <a:xfrm>
            <a:off x="938212" y="33442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 with Fife Base - HQ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876B3F-AFFA-4D34-AE1E-00BC938D3E02}"/>
              </a:ext>
            </a:extLst>
          </p:cNvPr>
          <p:cNvGraphicFramePr>
            <a:graphicFrameLocks noGrp="1"/>
          </p:cNvGraphicFramePr>
          <p:nvPr/>
        </p:nvGraphicFramePr>
        <p:xfrm>
          <a:off x="938212" y="4168175"/>
          <a:ext cx="5183188" cy="1913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2269">
                  <a:extLst>
                    <a:ext uri="{9D8B030D-6E8A-4147-A177-3AD203B41FA5}">
                      <a16:colId xmlns:a16="http://schemas.microsoft.com/office/drawing/2014/main" val="146750006"/>
                    </a:ext>
                  </a:extLst>
                </a:gridCol>
                <a:gridCol w="1310919">
                  <a:extLst>
                    <a:ext uri="{9D8B030D-6E8A-4147-A177-3AD203B41FA5}">
                      <a16:colId xmlns:a16="http://schemas.microsoft.com/office/drawing/2014/main" val="3443725443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No. of companies with HQ based in Fife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26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148565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Spend with these Fife based companies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£35.773m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586406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Approx. average employment of Fife residents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93%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995932"/>
                  </a:ext>
                </a:extLst>
              </a:tr>
            </a:tbl>
          </a:graphicData>
        </a:graphic>
      </p:graphicFrame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B31597A-1C05-47B0-8875-59B4CE1F6BE5}"/>
              </a:ext>
            </a:extLst>
          </p:cNvPr>
          <p:cNvSpPr txBox="1">
            <a:spLocks/>
          </p:cNvSpPr>
          <p:nvPr/>
        </p:nvSpPr>
        <p:spPr>
          <a:xfrm>
            <a:off x="6458743" y="2229279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 with Fife Presence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727ECB-D657-4257-8516-8C4F73193566}"/>
              </a:ext>
            </a:extLst>
          </p:cNvPr>
          <p:cNvGraphicFramePr>
            <a:graphicFrameLocks noGrp="1"/>
          </p:cNvGraphicFramePr>
          <p:nvPr/>
        </p:nvGraphicFramePr>
        <p:xfrm>
          <a:off x="6421437" y="3016803"/>
          <a:ext cx="5257800" cy="3064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011">
                  <a:extLst>
                    <a:ext uri="{9D8B030D-6E8A-4147-A177-3AD203B41FA5}">
                      <a16:colId xmlns:a16="http://schemas.microsoft.com/office/drawing/2014/main" val="1211377426"/>
                    </a:ext>
                  </a:extLst>
                </a:gridCol>
                <a:gridCol w="1329789">
                  <a:extLst>
                    <a:ext uri="{9D8B030D-6E8A-4147-A177-3AD203B41FA5}">
                      <a16:colId xmlns:a16="http://schemas.microsoft.com/office/drawing/2014/main" val="3350609685"/>
                    </a:ext>
                  </a:extLst>
                </a:gridCol>
              </a:tblGrid>
              <a:tr h="161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No. of companies with Fife presence (i.e. depot/branch and/or Fife based employees for Fife contract)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i.e. over and above those with HQ in Fife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20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363664"/>
                  </a:ext>
                </a:extLst>
              </a:tr>
              <a:tr h="332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Spend with these companies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£42.620m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264971"/>
                  </a:ext>
                </a:extLst>
              </a:tr>
              <a:tr h="51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Approx. average employment of Fife residents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kern="0">
                          <a:effectLst/>
                        </a:rPr>
                        <a:t>49%</a:t>
                      </a:r>
                      <a:endParaRPr lang="en-GB" sz="20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3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2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3BC24-84C4-4A7B-AECF-327AA8885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3" y="256730"/>
            <a:ext cx="9688814" cy="3981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E96B0F-DE35-4E62-AF9F-CDCF9ABD3964}"/>
              </a:ext>
            </a:extLst>
          </p:cNvPr>
          <p:cNvSpPr/>
          <p:nvPr/>
        </p:nvSpPr>
        <p:spPr>
          <a:xfrm>
            <a:off x="352927" y="5160528"/>
            <a:ext cx="10331115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Fife: August 2019 =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Accreditations                March 2020 =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Accreditations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8F8D8-EF03-4B3B-BACD-119A14730343}"/>
              </a:ext>
            </a:extLst>
          </p:cNvPr>
          <p:cNvSpPr/>
          <p:nvPr/>
        </p:nvSpPr>
        <p:spPr>
          <a:xfrm>
            <a:off x="352927" y="4447014"/>
            <a:ext cx="10792266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Glenrothes: August 2019 =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Accreditations             March 2020 =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Accreditations  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5D84CD89-AD71-4543-8A40-C24325006734}"/>
              </a:ext>
            </a:extLst>
          </p:cNvPr>
          <p:cNvSpPr/>
          <p:nvPr/>
        </p:nvSpPr>
        <p:spPr>
          <a:xfrm>
            <a:off x="5911516" y="4551287"/>
            <a:ext cx="684713" cy="504967"/>
          </a:xfrm>
          <a:prstGeom prst="rightArrow">
            <a:avLst>
              <a:gd name="adj1" fmla="val 38735"/>
              <a:gd name="adj2" fmla="val 584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CB039781-636B-48CA-A5A9-18CC1191F44D}"/>
              </a:ext>
            </a:extLst>
          </p:cNvPr>
          <p:cNvSpPr/>
          <p:nvPr/>
        </p:nvSpPr>
        <p:spPr>
          <a:xfrm>
            <a:off x="5411287" y="5160528"/>
            <a:ext cx="684713" cy="504967"/>
          </a:xfrm>
          <a:prstGeom prst="rightArrow">
            <a:avLst>
              <a:gd name="adj1" fmla="val 38735"/>
              <a:gd name="adj2" fmla="val 584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4141"/>
            <a:ext cx="12192000" cy="16353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3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CBC – Fife Experience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495649-507A-48B7-84B5-5F762001D73A}"/>
              </a:ext>
            </a:extLst>
          </p:cNvPr>
          <p:cNvGraphicFramePr>
            <a:graphicFrameLocks noGrp="1"/>
          </p:cNvGraphicFramePr>
          <p:nvPr/>
        </p:nvGraphicFramePr>
        <p:xfrm>
          <a:off x="1170595" y="999696"/>
          <a:ext cx="9346018" cy="319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359">
                  <a:extLst>
                    <a:ext uri="{9D8B030D-6E8A-4147-A177-3AD203B41FA5}">
                      <a16:colId xmlns:a16="http://schemas.microsoft.com/office/drawing/2014/main" val="3205897837"/>
                    </a:ext>
                  </a:extLst>
                </a:gridCol>
                <a:gridCol w="2577803">
                  <a:extLst>
                    <a:ext uri="{9D8B030D-6E8A-4147-A177-3AD203B41FA5}">
                      <a16:colId xmlns:a16="http://schemas.microsoft.com/office/drawing/2014/main" val="423538757"/>
                    </a:ext>
                  </a:extLst>
                </a:gridCol>
                <a:gridCol w="1794856">
                  <a:extLst>
                    <a:ext uri="{9D8B030D-6E8A-4147-A177-3AD203B41FA5}">
                      <a16:colId xmlns:a16="http://schemas.microsoft.com/office/drawing/2014/main" val="2828714713"/>
                    </a:ext>
                  </a:extLst>
                </a:gridCol>
              </a:tblGrid>
              <a:tr h="798208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Benefit Type (Number)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348274"/>
                  </a:ext>
                </a:extLst>
              </a:tr>
              <a:tr h="72870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81146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Apprenticeships 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855751"/>
                  </a:ext>
                </a:extLst>
              </a:tr>
              <a:tr h="798208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Qualifications achieved through training 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383573"/>
                  </a:ext>
                </a:extLst>
              </a:tr>
            </a:tbl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91EE46E0-3B3C-4D39-859D-6945954D7DC0}"/>
              </a:ext>
            </a:extLst>
          </p:cNvPr>
          <p:cNvSpPr/>
          <p:nvPr/>
        </p:nvSpPr>
        <p:spPr>
          <a:xfrm>
            <a:off x="8229600" y="1834334"/>
            <a:ext cx="857250" cy="525810"/>
          </a:xfrm>
          <a:prstGeom prst="rightArrow">
            <a:avLst/>
          </a:prstGeom>
          <a:gradFill flip="none" rotWithShape="1">
            <a:gsLst>
              <a:gs pos="64000">
                <a:srgbClr val="92D050"/>
              </a:gs>
              <a:gs pos="18000">
                <a:srgbClr val="FF0000"/>
              </a:gs>
              <a:gs pos="4200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7BA2F63-DAA1-42BE-891B-1316AFD1A555}"/>
              </a:ext>
            </a:extLst>
          </p:cNvPr>
          <p:cNvSpPr/>
          <p:nvPr/>
        </p:nvSpPr>
        <p:spPr>
          <a:xfrm>
            <a:off x="8229600" y="2732488"/>
            <a:ext cx="857250" cy="525810"/>
          </a:xfrm>
          <a:prstGeom prst="rightArrow">
            <a:avLst/>
          </a:prstGeom>
          <a:gradFill flip="none" rotWithShape="1">
            <a:gsLst>
              <a:gs pos="64000">
                <a:srgbClr val="92D050"/>
              </a:gs>
              <a:gs pos="18000">
                <a:srgbClr val="FF0000"/>
              </a:gs>
              <a:gs pos="4200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4DE2ACC-88CD-4BA9-B274-69099F9B29DB}"/>
              </a:ext>
            </a:extLst>
          </p:cNvPr>
          <p:cNvSpPr/>
          <p:nvPr/>
        </p:nvSpPr>
        <p:spPr>
          <a:xfrm>
            <a:off x="8229600" y="3578683"/>
            <a:ext cx="857250" cy="525810"/>
          </a:xfrm>
          <a:prstGeom prst="rightArrow">
            <a:avLst/>
          </a:prstGeom>
          <a:gradFill flip="none" rotWithShape="1">
            <a:gsLst>
              <a:gs pos="64000">
                <a:srgbClr val="92D050"/>
              </a:gs>
              <a:gs pos="18000">
                <a:srgbClr val="FF0000"/>
              </a:gs>
              <a:gs pos="4200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52AF04-161B-49D0-973A-9BB78C8AEAB1}"/>
              </a:ext>
            </a:extLst>
          </p:cNvPr>
          <p:cNvSpPr/>
          <p:nvPr/>
        </p:nvSpPr>
        <p:spPr>
          <a:xfrm>
            <a:off x="4204095" y="4193499"/>
            <a:ext cx="2766391" cy="2512102"/>
          </a:xfrm>
          <a:prstGeom prst="ellipse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Approx: £18m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community benefits</a:t>
            </a:r>
          </a:p>
        </p:txBody>
      </p:sp>
    </p:spTree>
    <p:extLst>
      <p:ext uri="{BB962C8B-B14F-4D97-AF65-F5344CB8AC3E}">
        <p14:creationId xmlns:p14="http://schemas.microsoft.com/office/powerpoint/2010/main" val="132166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07"/>
            <a:ext cx="10515600" cy="10157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Plural Ownership of the Economy - Community Asset Transfer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83B2EE-2315-4ECD-B1E7-A651B91883B2}"/>
              </a:ext>
            </a:extLst>
          </p:cNvPr>
          <p:cNvGraphicFramePr>
            <a:graphicFrameLocks noGrp="1"/>
          </p:cNvGraphicFramePr>
          <p:nvPr/>
        </p:nvGraphicFramePr>
        <p:xfrm>
          <a:off x="2025036" y="3043251"/>
          <a:ext cx="812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24392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Part 5 of the Community Empowerment (Scotland) Act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3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…enables community bodies to request ownership, lease or management of publicly owned buildings or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96642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E31D59-0BED-4BFA-8410-B520FD63F30D}"/>
              </a:ext>
            </a:extLst>
          </p:cNvPr>
          <p:cNvSpPr/>
          <p:nvPr/>
        </p:nvSpPr>
        <p:spPr>
          <a:xfrm>
            <a:off x="2025036" y="1192329"/>
            <a:ext cx="1974575" cy="1545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Wealth Building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DA8E30-1AA9-42EB-8D1C-DCE7E79B1B43}"/>
              </a:ext>
            </a:extLst>
          </p:cNvPr>
          <p:cNvSpPr/>
          <p:nvPr/>
        </p:nvSpPr>
        <p:spPr>
          <a:xfrm>
            <a:off x="7999221" y="1192329"/>
            <a:ext cx="1974575" cy="1545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and Assets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638F2C-BA3D-40C1-BE49-C32294BA1138}"/>
              </a:ext>
            </a:extLst>
          </p:cNvPr>
          <p:cNvSpPr/>
          <p:nvPr/>
        </p:nvSpPr>
        <p:spPr>
          <a:xfrm>
            <a:off x="5186446" y="1192329"/>
            <a:ext cx="1974575" cy="1545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Plural Ownership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3581A-7312-4AA8-989C-EB603244D19B}"/>
              </a:ext>
            </a:extLst>
          </p:cNvPr>
          <p:cNvSpPr/>
          <p:nvPr/>
        </p:nvSpPr>
        <p:spPr>
          <a:xfrm>
            <a:off x="0" y="4688026"/>
            <a:ext cx="568169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£1.1m LOSS of capital receipt by Fife Council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155723A-D567-4CF7-BB5A-00AA3F1710CC}"/>
              </a:ext>
            </a:extLst>
          </p:cNvPr>
          <p:cNvSpPr/>
          <p:nvPr/>
        </p:nvSpPr>
        <p:spPr>
          <a:xfrm>
            <a:off x="5627613" y="4451414"/>
            <a:ext cx="1680212" cy="907574"/>
          </a:xfrm>
          <a:prstGeom prst="rightArrow">
            <a:avLst/>
          </a:prstGeom>
          <a:gradFill flip="none" rotWithShape="1">
            <a:gsLst>
              <a:gs pos="64000">
                <a:srgbClr val="92D050"/>
              </a:gs>
              <a:gs pos="18000">
                <a:srgbClr val="FF0000"/>
              </a:gs>
              <a:gs pos="4200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25199D-92C0-480F-B12E-251606D2CDEE}"/>
              </a:ext>
            </a:extLst>
          </p:cNvPr>
          <p:cNvSpPr/>
          <p:nvPr/>
        </p:nvSpPr>
        <p:spPr>
          <a:xfrm>
            <a:off x="7307825" y="4735131"/>
            <a:ext cx="6096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£1.1m INVESTMENT  to Fife communities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1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F1BDAB0-3593-4A8A-B5D8-0E5D92313F63}"/>
              </a:ext>
            </a:extLst>
          </p:cNvPr>
          <p:cNvGrpSpPr/>
          <p:nvPr/>
        </p:nvGrpSpPr>
        <p:grpSpPr>
          <a:xfrm>
            <a:off x="731842" y="161914"/>
            <a:ext cx="4157947" cy="6369513"/>
            <a:chOff x="892323" y="170624"/>
            <a:chExt cx="3997466" cy="63099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ECCDC7-016A-41CC-AB01-3C8F66E0F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323" y="1396237"/>
              <a:ext cx="3709235" cy="50410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AB9F01-1B46-423C-97FA-E8607694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8847" y="170624"/>
              <a:ext cx="1350942" cy="17537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67CB15-546E-4C45-B337-50EB8AAE0B76}"/>
                </a:ext>
              </a:extLst>
            </p:cNvPr>
            <p:cNvSpPr/>
            <p:nvPr/>
          </p:nvSpPr>
          <p:spPr>
            <a:xfrm>
              <a:off x="892323" y="6283842"/>
              <a:ext cx="1282035" cy="196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83D6373-750B-4E24-A0C6-8622815310C5}"/>
              </a:ext>
            </a:extLst>
          </p:cNvPr>
          <p:cNvSpPr/>
          <p:nvPr/>
        </p:nvSpPr>
        <p:spPr>
          <a:xfrm>
            <a:off x="5011760" y="1513195"/>
            <a:ext cx="6448398" cy="36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Scotland’s National Strategy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for Economic Transformation: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Delivering Economic Prosperity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(Published: 1st March 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09E0EC-0AD3-4FBB-9F1F-6128DDB73EAA}"/>
              </a:ext>
            </a:extLst>
          </p:cNvPr>
          <p:cNvGrpSpPr/>
          <p:nvPr/>
        </p:nvGrpSpPr>
        <p:grpSpPr>
          <a:xfrm>
            <a:off x="5127182" y="5676406"/>
            <a:ext cx="5845618" cy="782216"/>
            <a:chOff x="5266424" y="5644554"/>
            <a:chExt cx="5458174" cy="7376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CC2E33-5394-4BAC-95EC-27FE45833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392"/>
            <a:stretch/>
          </p:blipFill>
          <p:spPr>
            <a:xfrm>
              <a:off x="5266424" y="5644555"/>
              <a:ext cx="647700" cy="7376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347F6D-0A34-4EBC-9288-40C00E0D2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798"/>
            <a:stretch/>
          </p:blipFill>
          <p:spPr>
            <a:xfrm>
              <a:off x="6222199" y="5644556"/>
              <a:ext cx="660670" cy="7376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A148F3-D432-4228-9E79-7F0F5382D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773" b="12101"/>
            <a:stretch/>
          </p:blipFill>
          <p:spPr>
            <a:xfrm>
              <a:off x="7188135" y="5644556"/>
              <a:ext cx="647700" cy="7376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85548BE-3CD4-459F-8F77-B9F44B92F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001" b="7590"/>
            <a:stretch/>
          </p:blipFill>
          <p:spPr>
            <a:xfrm>
              <a:off x="8141101" y="5644554"/>
              <a:ext cx="640598" cy="7376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51EF1D-E0F0-4DB0-B284-113216759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-467" b="13324"/>
            <a:stretch/>
          </p:blipFill>
          <p:spPr>
            <a:xfrm>
              <a:off x="9096010" y="5644554"/>
              <a:ext cx="662902" cy="73763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93B7D7-3DC2-4DBF-8512-DB31E98D3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139" b="5664"/>
            <a:stretch/>
          </p:blipFill>
          <p:spPr>
            <a:xfrm>
              <a:off x="10062812" y="5644554"/>
              <a:ext cx="661786" cy="737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37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2DAC62-2407-4745-95BE-4101A81DD90D}"/>
              </a:ext>
            </a:extLst>
          </p:cNvPr>
          <p:cNvGrpSpPr/>
          <p:nvPr/>
        </p:nvGrpSpPr>
        <p:grpSpPr>
          <a:xfrm>
            <a:off x="572794" y="1215483"/>
            <a:ext cx="10983896" cy="4912970"/>
            <a:chOff x="572794" y="1215483"/>
            <a:chExt cx="10983896" cy="49129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7C79952-EA7E-4FC5-864B-CFEBC0F382C6}"/>
                </a:ext>
              </a:extLst>
            </p:cNvPr>
            <p:cNvSpPr/>
            <p:nvPr/>
          </p:nvSpPr>
          <p:spPr>
            <a:xfrm>
              <a:off x="1436918" y="1215483"/>
              <a:ext cx="10119772" cy="89723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/>
                  <a:ea typeface="+mn-ea"/>
                  <a:cs typeface="Arial"/>
                </a:rPr>
                <a:t>A Well-Being Economy</a:t>
              </a:r>
              <a:b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Arial" panose="020B0604020202020204" pitchFamily="34" charset="0"/>
                </a:rPr>
              </a:b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Thriving across Economic, Social &amp; Environmental Dimensions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D02325E-30B1-4C29-B173-0527F07036E3}"/>
                </a:ext>
              </a:extLst>
            </p:cNvPr>
            <p:cNvSpPr/>
            <p:nvPr/>
          </p:nvSpPr>
          <p:spPr>
            <a:xfrm>
              <a:off x="1443927" y="2400684"/>
              <a:ext cx="3240000" cy="151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Fairer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Ensuring that work pays for everyone through better wages and fair work, reducing poverty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improving life chances</a:t>
              </a: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FEB41E1-51EA-465F-942E-FC5C9798EFF3}"/>
                </a:ext>
              </a:extLst>
            </p:cNvPr>
            <p:cNvSpPr/>
            <p:nvPr/>
          </p:nvSpPr>
          <p:spPr>
            <a:xfrm>
              <a:off x="4883813" y="2400684"/>
              <a:ext cx="3240000" cy="151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Wealthier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Driving an increase in productivity by building an internationally competitive economy founded on entrepreneurship and innovation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B6C3A5-02E4-44B5-B5B3-D15161921F3F}"/>
                </a:ext>
              </a:extLst>
            </p:cNvPr>
            <p:cNvSpPr/>
            <p:nvPr/>
          </p:nvSpPr>
          <p:spPr>
            <a:xfrm>
              <a:off x="8316690" y="2400684"/>
              <a:ext cx="3240000" cy="151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Greener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Demonstrating global leadership in tackling climate change, delivering a just transition to net zero and rebuilding natural capital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00E07E-0D56-4F08-90C9-23040DC0E445}"/>
                </a:ext>
              </a:extLst>
            </p:cNvPr>
            <p:cNvSpPr/>
            <p:nvPr/>
          </p:nvSpPr>
          <p:spPr>
            <a:xfrm>
              <a:off x="1436918" y="4138544"/>
              <a:ext cx="1872000" cy="112340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Entrepreneurial People &amp; Culture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2B1407E-9184-4AD9-A942-6905472F02B2}"/>
                </a:ext>
              </a:extLst>
            </p:cNvPr>
            <p:cNvSpPr/>
            <p:nvPr/>
          </p:nvSpPr>
          <p:spPr>
            <a:xfrm>
              <a:off x="3498861" y="4138544"/>
              <a:ext cx="1872000" cy="1123406"/>
            </a:xfrm>
            <a:prstGeom prst="roundRect">
              <a:avLst/>
            </a:prstGeom>
            <a:solidFill>
              <a:srgbClr val="65C1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Market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Opportunities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E846A5-12C3-4005-BCF6-9E68A4CAFEF8}"/>
                </a:ext>
              </a:extLst>
            </p:cNvPr>
            <p:cNvSpPr/>
            <p:nvPr/>
          </p:nvSpPr>
          <p:spPr>
            <a:xfrm>
              <a:off x="7622747" y="4138545"/>
              <a:ext cx="1872000" cy="1123406"/>
            </a:xfrm>
            <a:prstGeom prst="roundRect">
              <a:avLst/>
            </a:prstGeom>
            <a:solidFill>
              <a:srgbClr val="88DCB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Skilled Workforce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B285F57-8023-4E28-8E2A-CBACA3D5B956}"/>
                </a:ext>
              </a:extLst>
            </p:cNvPr>
            <p:cNvSpPr/>
            <p:nvPr/>
          </p:nvSpPr>
          <p:spPr>
            <a:xfrm>
              <a:off x="5560804" y="4138544"/>
              <a:ext cx="1872000" cy="1123406"/>
            </a:xfrm>
            <a:prstGeom prst="roundRect">
              <a:avLst/>
            </a:prstGeom>
            <a:solidFill>
              <a:srgbClr val="16A5D8"/>
            </a:solidFill>
            <a:ln>
              <a:solidFill>
                <a:srgbClr val="0099CC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Productive Businesses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 Regions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FA8671C-4D62-4DD0-A6B5-42EA95D6DE00}"/>
                </a:ext>
              </a:extLst>
            </p:cNvPr>
            <p:cNvSpPr/>
            <p:nvPr/>
          </p:nvSpPr>
          <p:spPr>
            <a:xfrm>
              <a:off x="9684690" y="4138544"/>
              <a:ext cx="1872000" cy="1123406"/>
            </a:xfrm>
            <a:prstGeom prst="roundRect">
              <a:avLst/>
            </a:prstGeom>
            <a:solidFill>
              <a:srgbClr val="30C23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Fairer &amp; More Equal Society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0BBBFE-68EE-462A-B3D4-C440ADB0D15F}"/>
                </a:ext>
              </a:extLst>
            </p:cNvPr>
            <p:cNvSpPr/>
            <p:nvPr/>
          </p:nvSpPr>
          <p:spPr>
            <a:xfrm>
              <a:off x="1436918" y="5584167"/>
              <a:ext cx="10119772" cy="54428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Culture of Delivery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01BEC8-765E-4F49-A058-E4294CA94E11}"/>
                </a:ext>
              </a:extLst>
            </p:cNvPr>
            <p:cNvSpPr/>
            <p:nvPr/>
          </p:nvSpPr>
          <p:spPr>
            <a:xfrm>
              <a:off x="572794" y="1215483"/>
              <a:ext cx="500333" cy="897238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B50EEB6-D10B-43E8-9F0E-F90FC6029192}"/>
                </a:ext>
              </a:extLst>
            </p:cNvPr>
            <p:cNvSpPr/>
            <p:nvPr/>
          </p:nvSpPr>
          <p:spPr>
            <a:xfrm>
              <a:off x="572795" y="2400684"/>
              <a:ext cx="500333" cy="151200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Ambition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A9EE36-182D-43D2-A8D4-6791B6697F13}"/>
                </a:ext>
              </a:extLst>
            </p:cNvPr>
            <p:cNvSpPr/>
            <p:nvPr/>
          </p:nvSpPr>
          <p:spPr>
            <a:xfrm>
              <a:off x="572796" y="4138543"/>
              <a:ext cx="500333" cy="1989909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lIns="36000" tIns="0" rIns="3600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Programmes of Action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D6BE9-21D8-4494-9538-1532A727D9FC}"/>
              </a:ext>
            </a:extLst>
          </p:cNvPr>
          <p:cNvSpPr/>
          <p:nvPr/>
        </p:nvSpPr>
        <p:spPr>
          <a:xfrm>
            <a:off x="0" y="127260"/>
            <a:ext cx="12192000" cy="820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National Strategy for Economic Transformation: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Vision, Ambition &amp; Five Key Programmes</a:t>
            </a:r>
          </a:p>
        </p:txBody>
      </p:sp>
    </p:spTree>
    <p:extLst>
      <p:ext uri="{BB962C8B-B14F-4D97-AF65-F5344CB8AC3E}">
        <p14:creationId xmlns:p14="http://schemas.microsoft.com/office/powerpoint/2010/main" val="23375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630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/>
                <a:cs typeface="Arial"/>
              </a:rPr>
              <a:t>Community Wealth Building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6" y="2084461"/>
            <a:ext cx="5204794" cy="21511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>
                <a:solidFill>
                  <a:schemeClr val="tx2"/>
                </a:solidFill>
                <a:latin typeface="Montserrat" panose="020B0604020202020204" charset="0"/>
              </a:rPr>
              <a:t>“Community wealth building is about creating a fairer, more socially just economy. It is practical action, framed by progressive concepts.” </a:t>
            </a:r>
            <a:r>
              <a:rPr lang="en-GB">
                <a:solidFill>
                  <a:schemeClr val="tx2"/>
                </a:solidFill>
                <a:latin typeface="Montserrat" panose="020B0604020202020204" charset="0"/>
              </a:rPr>
              <a:t>CLES 2019.</a:t>
            </a:r>
          </a:p>
          <a:p>
            <a:pPr marL="0" indent="0">
              <a:buNone/>
            </a:pPr>
            <a:endParaRPr lang="en-GB" sz="2400">
              <a:latin typeface="Montserrat" panose="020B0604020202020204" charset="0"/>
            </a:endParaRPr>
          </a:p>
          <a:p>
            <a:pPr marL="0" indent="0">
              <a:buNone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2E1017-8908-4715-83C9-CCC1D66B5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2209"/>
            <a:ext cx="5257799" cy="40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0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A21996-FB4A-467C-A3F9-03C469789B8B}"/>
              </a:ext>
            </a:extLst>
          </p:cNvPr>
          <p:cNvGrpSpPr/>
          <p:nvPr/>
        </p:nvGrpSpPr>
        <p:grpSpPr>
          <a:xfrm>
            <a:off x="581471" y="319770"/>
            <a:ext cx="10809696" cy="6170241"/>
            <a:chOff x="522096" y="386676"/>
            <a:chExt cx="10809696" cy="617024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E6DD4B-4DF8-423A-AC18-87DC92EDE852}"/>
                </a:ext>
              </a:extLst>
            </p:cNvPr>
            <p:cNvSpPr/>
            <p:nvPr/>
          </p:nvSpPr>
          <p:spPr>
            <a:xfrm>
              <a:off x="1421874" y="386677"/>
              <a:ext cx="9909918" cy="1425902"/>
            </a:xfrm>
            <a:prstGeom prst="roundRect">
              <a:avLst>
                <a:gd name="adj" fmla="val 13570"/>
              </a:avLst>
            </a:prstGeom>
            <a:solidFill>
              <a:srgbClr val="30C23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A Fairer &amp; More Equal Society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Re-orient our economy to wellbeing and fair work, to deliver the higher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rates of employment and wage growth that will significantly reduce poverty,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particularly child structural poverty, and improve health, cultural and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social outcomes for disadvantaged families and communities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2CD137D-5CA3-4000-92EF-0DC341804AC8}"/>
                </a:ext>
              </a:extLst>
            </p:cNvPr>
            <p:cNvSpPr/>
            <p:nvPr/>
          </p:nvSpPr>
          <p:spPr>
            <a:xfrm>
              <a:off x="1421874" y="2026337"/>
              <a:ext cx="4680000" cy="1100720"/>
            </a:xfrm>
            <a:prstGeom prst="roundRect">
              <a:avLst>
                <a:gd name="adj" fmla="val 890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Tackle poverty through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fairer pay and conditions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14E3BB-F7AE-48A8-984F-8A5254EBD547}"/>
                </a:ext>
              </a:extLst>
            </p:cNvPr>
            <p:cNvSpPr/>
            <p:nvPr/>
          </p:nvSpPr>
          <p:spPr>
            <a:xfrm>
              <a:off x="6651791" y="2018146"/>
              <a:ext cx="4680000" cy="1100720"/>
            </a:xfrm>
            <a:prstGeom prst="roundRect">
              <a:avLst>
                <a:gd name="adj" fmla="val 793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Eradicate structural barriers to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participating in the labour market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24F568-6C7E-46C1-9845-EFAFF4DB38A9}"/>
                </a:ext>
              </a:extLst>
            </p:cNvPr>
            <p:cNvSpPr/>
            <p:nvPr/>
          </p:nvSpPr>
          <p:spPr>
            <a:xfrm>
              <a:off x="522096" y="386676"/>
              <a:ext cx="500333" cy="1425903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7308351-3C3C-4849-9ACB-27846063443F}"/>
                </a:ext>
              </a:extLst>
            </p:cNvPr>
            <p:cNvSpPr/>
            <p:nvPr/>
          </p:nvSpPr>
          <p:spPr>
            <a:xfrm>
              <a:off x="529105" y="2018146"/>
              <a:ext cx="500333" cy="110072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E99895-8479-47FB-9EAF-D94F71CC6EC8}"/>
                </a:ext>
              </a:extLst>
            </p:cNvPr>
            <p:cNvSpPr/>
            <p:nvPr/>
          </p:nvSpPr>
          <p:spPr>
            <a:xfrm>
              <a:off x="529105" y="3311629"/>
              <a:ext cx="507342" cy="3245288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lIns="36000" tIns="0" rIns="3600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 include: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F5843D-A262-4A43-B8A9-44B326F385FC}"/>
                </a:ext>
              </a:extLst>
            </p:cNvPr>
            <p:cNvSpPr/>
            <p:nvPr/>
          </p:nvSpPr>
          <p:spPr>
            <a:xfrm>
              <a:off x="1421874" y="3311629"/>
              <a:ext cx="4680000" cy="3245288"/>
            </a:xfrm>
            <a:prstGeom prst="roundRect">
              <a:avLst>
                <a:gd name="adj" fmla="val 416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108000" rIns="36000" bIns="108000" rtlCol="0" anchor="t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Apply Fair Work conditionality to grants, requiring payment of the real Living Wage, and channels for effective workers’ voice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Deliver on the commitment to require the payment of the real Living Wage in Scottish Government contracts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 with employers and trades unions in sectors where low pay and precarious work is most prevalent to achieve higher standards of pay and work security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Build on findings from the Business Purpose Commission Report to inform how businesses can deliver positive impacts on prosperity, wellbeing (including tackling child poverty) and environmental sustainability.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897B82B-17A6-4E58-A27D-63CC44F57745}"/>
                </a:ext>
              </a:extLst>
            </p:cNvPr>
            <p:cNvSpPr/>
            <p:nvPr/>
          </p:nvSpPr>
          <p:spPr>
            <a:xfrm>
              <a:off x="6651791" y="3311629"/>
              <a:ext cx="4680000" cy="3245288"/>
            </a:xfrm>
            <a:prstGeom prst="roundRect">
              <a:avLst>
                <a:gd name="adj" fmla="val 29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108000" rIns="36000" bIns="108000" rtlCol="0" anchor="t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Support parents to increase incomes from employment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Simplify the employability system by implementing No One Left Behind, combining funding streams and transferring investment from national to local governance.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Ensure Every Contact Counts in delivering an aligned and integrated offer of support to those seeking to move towards, into, or progressing within the labour market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Take further steps to remove barriers to employment and career advancement for disabled people, women, those with care experience and people from minority ethnic groups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Build on principles of Young Persons Guarantee to develop an all-age guarantee of support for the most disadvantaged in the labour market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Establish a Centre of Expertise in Equality &amp; Human Rights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97E02-EEB9-47F9-B642-2D22FC31D78F}"/>
              </a:ext>
            </a:extLst>
          </p:cNvPr>
          <p:cNvSpPr/>
          <p:nvPr/>
        </p:nvSpPr>
        <p:spPr>
          <a:xfrm>
            <a:off x="6648321" y="1966126"/>
            <a:ext cx="553730" cy="320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A9B60-B954-4978-A10A-96D2BD44831E}"/>
              </a:ext>
            </a:extLst>
          </p:cNvPr>
          <p:cNvSpPr/>
          <p:nvPr/>
        </p:nvSpPr>
        <p:spPr>
          <a:xfrm>
            <a:off x="1427715" y="1966126"/>
            <a:ext cx="553730" cy="320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8465E1-0816-4CDE-A2D1-8FD27CA3F254}"/>
              </a:ext>
            </a:extLst>
          </p:cNvPr>
          <p:cNvSpPr/>
          <p:nvPr/>
        </p:nvSpPr>
        <p:spPr>
          <a:xfrm>
            <a:off x="1366809" y="386677"/>
            <a:ext cx="714104" cy="97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26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F014-E832-4AB1-B16A-525744E50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400" y="-991752"/>
            <a:ext cx="9144000" cy="2387600"/>
          </a:xfrm>
        </p:spPr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More On CWB!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5788A-1A16-4916-96CD-498B019B5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5700" y="1395848"/>
            <a:ext cx="5410200" cy="3246437"/>
          </a:xfrm>
        </p:spPr>
        <p:txBody>
          <a:bodyPr>
            <a:normAutofit fontScale="77500" lnSpcReduction="20000"/>
          </a:bodyPr>
          <a:lstStyle/>
          <a:p>
            <a:pPr algn="l"/>
            <a:endParaRPr lang="en-GB"/>
          </a:p>
          <a:p>
            <a:pPr algn="l"/>
            <a:r>
              <a:rPr lang="en-GB">
                <a:hlinkClick r:id="rId2"/>
              </a:rPr>
              <a:t>About The Democracy Collaborative</a:t>
            </a:r>
            <a:endParaRPr lang="en-GB"/>
          </a:p>
          <a:p>
            <a:pPr algn="l"/>
            <a:endParaRPr lang="en-GB">
              <a:hlinkClick r:id="rId3"/>
            </a:endParaRPr>
          </a:p>
          <a:p>
            <a:pPr algn="l"/>
            <a:r>
              <a:rPr lang="en-GB">
                <a:hlinkClick r:id="rId3"/>
              </a:rPr>
              <a:t>Community wealth building: what next? (democracycollaborative.org)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>
                <a:hlinkClick r:id="rId4"/>
              </a:rPr>
              <a:t>Community Wealth Building in action - Preston City Council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>
                <a:hlinkClick r:id="rId5"/>
              </a:rPr>
              <a:t>Delivering Positive Change in Scotland – Ted Howard and Tom Arthur MSP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D9D79-35AD-4062-8DD5-AD1515091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A2CDD9E-C404-4D46-AA03-DA6DD606ADEA}"/>
              </a:ext>
            </a:extLst>
          </p:cNvPr>
          <p:cNvSpPr txBox="1">
            <a:spLocks/>
          </p:cNvSpPr>
          <p:nvPr/>
        </p:nvSpPr>
        <p:spPr>
          <a:xfrm>
            <a:off x="7112000" y="3498057"/>
            <a:ext cx="3975100" cy="172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AEF2B2-EB76-4754-B5E1-52972EA5B00B}"/>
              </a:ext>
            </a:extLst>
          </p:cNvPr>
          <p:cNvSpPr txBox="1">
            <a:spLocks/>
          </p:cNvSpPr>
          <p:nvPr/>
        </p:nvSpPr>
        <p:spPr>
          <a:xfrm>
            <a:off x="723900" y="1395848"/>
            <a:ext cx="5410200" cy="42429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/>
          </a:p>
          <a:p>
            <a:pPr algn="l"/>
            <a:r>
              <a:rPr lang="en-GB">
                <a:hlinkClick r:id="rId7"/>
              </a:rPr>
              <a:t>Elected Member Briefing Note: Community Wealth Building (improvementservice.org.uk)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>
                <a:hlinkClick r:id="rId8"/>
              </a:rPr>
              <a:t>Community Wealth Building Centre of Excellence | CLES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>
                <a:hlinkClick r:id="rId9"/>
              </a:rPr>
              <a:t>Community Wealth Building Case Studies - Scotland’s Centre for Regional Inclusive Growth</a:t>
            </a:r>
            <a:endParaRPr lang="en-GB"/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A7CF53-9AC9-40D3-8AFE-E82C2B9E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00"/>
            <a:ext cx="10515600" cy="1325563"/>
          </a:xfrm>
        </p:spPr>
        <p:txBody>
          <a:bodyPr/>
          <a:lstStyle/>
          <a:p>
            <a:r>
              <a:rPr lang="en-GB" b="1">
                <a:latin typeface="Arial"/>
                <a:cs typeface="Arial"/>
              </a:rPr>
              <a:t>                Fife - Anchor Institutions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7E67A6-8455-450B-AC6F-A8D90A502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256" y="1469881"/>
            <a:ext cx="4710725" cy="3727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49CA-F360-4842-8FA5-053C0A559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973" y="1496580"/>
            <a:ext cx="5181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C13A4-EFBA-48D0-BB4D-CAA14B80CE05}"/>
              </a:ext>
            </a:extLst>
          </p:cNvPr>
          <p:cNvSpPr/>
          <p:nvPr/>
        </p:nvSpPr>
        <p:spPr>
          <a:xfrm>
            <a:off x="799604" y="2773877"/>
            <a:ext cx="2414648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Established Local Relationships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9B1D7-1DE4-4194-9780-49C6F2EAB2CC}"/>
              </a:ext>
            </a:extLst>
          </p:cNvPr>
          <p:cNvSpPr/>
          <p:nvPr/>
        </p:nvSpPr>
        <p:spPr>
          <a:xfrm>
            <a:off x="839187" y="1497279"/>
            <a:ext cx="2375064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Large Public Sector or Non-Profit Orgs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270DF-7B1E-4E4E-8E5E-25E7776384DF}"/>
              </a:ext>
            </a:extLst>
          </p:cNvPr>
          <p:cNvSpPr/>
          <p:nvPr/>
        </p:nvSpPr>
        <p:spPr>
          <a:xfrm>
            <a:off x="2026720" y="4030682"/>
            <a:ext cx="2375064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Employ Significant Numbers of People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ED876-CD9F-46A9-AF59-E8008BB7EF9E}"/>
              </a:ext>
            </a:extLst>
          </p:cNvPr>
          <p:cNvSpPr/>
          <p:nvPr/>
        </p:nvSpPr>
        <p:spPr>
          <a:xfrm>
            <a:off x="3313213" y="1497279"/>
            <a:ext cx="2375064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Tied to Place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521C0F-8EFE-4EBE-A0D2-EA43A560FC1B}"/>
              </a:ext>
            </a:extLst>
          </p:cNvPr>
          <p:cNvSpPr/>
          <p:nvPr/>
        </p:nvSpPr>
        <p:spPr>
          <a:xfrm>
            <a:off x="3313214" y="2773876"/>
            <a:ext cx="2375064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Substantial Purchasing Power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38B49-D659-43F3-9737-73732D0BA018}"/>
              </a:ext>
            </a:extLst>
          </p:cNvPr>
          <p:cNvSpPr/>
          <p:nvPr/>
        </p:nvSpPr>
        <p:spPr>
          <a:xfrm>
            <a:off x="7786253" y="1714992"/>
            <a:ext cx="2375064" cy="1088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Calibri"/>
              </a:rPr>
              <a:t>Community Based Local Economic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0E7C6-16BE-43FA-92FD-88877F1CBB62}"/>
              </a:ext>
            </a:extLst>
          </p:cNvPr>
          <p:cNvSpPr/>
          <p:nvPr/>
        </p:nvSpPr>
        <p:spPr>
          <a:xfrm>
            <a:off x="6242462" y="3615045"/>
            <a:ext cx="5591297" cy="91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cs typeface="Calibri"/>
              </a:rPr>
              <a:t>Community Wealth Building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1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630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CLES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044"/>
            <a:ext cx="1099583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3E9B85B-19C1-4DA0-9D90-73C11338F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13" y="1185495"/>
            <a:ext cx="3248478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15652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CLES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044"/>
            <a:ext cx="1099583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301E32A-1D9C-4566-88B6-A4FC0C28A2D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043243"/>
          <a:ext cx="8128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4575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Fife as a community wealth building place</a:t>
                      </a:r>
                      <a:endParaRPr lang="en-GB">
                        <a:effectLst/>
                      </a:endParaRP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 economic strategy for community wealth.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a Fife anchor network taskforce to drive community wealth building across the partnership.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 community wealth building culture.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a community wealth building working group.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City Region Deal projects should follow the principles of community wealth building.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923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3334964-AEC8-410B-A9F5-D830A3E26A0F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924822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8209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Progressive procurement of goods and services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Develop a community benefits procurement framework.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Provide community benefits training.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Widen out meet the market events.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Look to influence others.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63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51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15652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CLES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044"/>
            <a:ext cx="1099583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301E32A-1D9C-4566-88B6-A4FC0C28A2D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968455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4575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Making financial power work for local places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Support and promote credit unions and the Community Wealth Bank to become financial anchors.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Identify opportunities to work with the Fife Pension Fund for investment in assets.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923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3334964-AEC8-410B-A9F5-D830A3E26A0F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2495918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8209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Socially productive use of land and assets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Create a strategic asset register and support closer working to deliver this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Work with the anchor network taskforce to pool land for housing.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Explore the potential for a green building supply chain.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638060"/>
                  </a:ext>
                </a:extLst>
              </a:tr>
            </a:tbl>
          </a:graphicData>
        </a:graphic>
      </p:graphicFrame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A76B5901-26CE-467C-BCFE-75324D961A21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4023381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8209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Fair employment and just labour markets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Undertake an employee mapping exercise and target interventions to the geographies of greatest need.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Develop an anchor network taskforce workstream related to pressing employment issues.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Develop a targeted good employment strategy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63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8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B1FAA-F77D-4446-B271-6E5DD95F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1036"/>
            <a:ext cx="12192000" cy="1418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9B22F-9FDA-444C-B586-70CEC7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559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CLES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601E3F-5B72-464E-99AB-C616A93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044"/>
            <a:ext cx="1099583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301E32A-1D9C-4566-88B6-A4FC0C28A2D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373618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4575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Theme: Plural ownership of the economy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 Consider a community wealth building hub to inform the continued development of the Council business support offer.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 Explore opportunities for more public sector involvement in the care market.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Explore models for parent-led childcare and community transport providers.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9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7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E62A523-C23D-4396-8756-56865929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62" y="1819031"/>
            <a:ext cx="8751276" cy="29170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A8CC50-0BE2-4C27-B608-E8DADD1A1DFB}"/>
              </a:ext>
            </a:extLst>
          </p:cNvPr>
          <p:cNvGrpSpPr/>
          <p:nvPr/>
        </p:nvGrpSpPr>
        <p:grpSpPr>
          <a:xfrm>
            <a:off x="-122536" y="6590747"/>
            <a:ext cx="12314536" cy="269093"/>
            <a:chOff x="-91902" y="4943060"/>
            <a:chExt cx="9235902" cy="2018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919D37-3E0A-4D98-8B31-8612CB4BECEF}"/>
                </a:ext>
              </a:extLst>
            </p:cNvPr>
            <p:cNvSpPr/>
            <p:nvPr/>
          </p:nvSpPr>
          <p:spPr bwMode="auto">
            <a:xfrm>
              <a:off x="3219450" y="4943060"/>
              <a:ext cx="5924550" cy="2018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121917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067" b="1">
                  <a:solidFill>
                    <a:srgbClr val="000000"/>
                  </a:solidFill>
                  <a:latin typeface="Tahoma" pitchFamily="-107" charset="0"/>
                  <a:ea typeface="MS PGothic" charset="0"/>
                </a:rPr>
                <a:t>Fife Partnership  </a:t>
              </a:r>
              <a:r>
                <a:rPr lang="en-GB" sz="1067">
                  <a:solidFill>
                    <a:srgbClr val="000000"/>
                  </a:solidFill>
                  <a:latin typeface="Tahoma" pitchFamily="-107" charset="0"/>
                  <a:ea typeface="MS PGothic" charset="0"/>
                </a:rPr>
                <a:t>Public services working together</a:t>
              </a:r>
            </a:p>
          </p:txBody>
        </p:sp>
        <p:pic>
          <p:nvPicPr>
            <p:cNvPr id="14" name="Picture 1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66DC01D-E156-4CD8-81CF-2E51FD7F6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62" r="51763" b="2193"/>
            <a:stretch/>
          </p:blipFill>
          <p:spPr>
            <a:xfrm>
              <a:off x="-91902" y="4943060"/>
              <a:ext cx="3311352" cy="200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02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7FC088-55AB-466F-B1A3-CD76E6048416}"/>
              </a:ext>
            </a:extLst>
          </p:cNvPr>
          <p:cNvSpPr/>
          <p:nvPr/>
        </p:nvSpPr>
        <p:spPr bwMode="auto">
          <a:xfrm>
            <a:off x="0" y="5598258"/>
            <a:ext cx="12192000" cy="998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Tahoma" pitchFamily="-107" charset="0"/>
              <a:ea typeface="MS PGothic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AAFC572C-6689-4D9B-B218-BAB827C5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0" y="-20451"/>
            <a:ext cx="14020800" cy="7672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</a:rPr>
              <a:t>Our Plan for Fife: </a:t>
            </a:r>
            <a:r>
              <a:rPr lang="en-GB" sz="2400" b="0">
                <a:latin typeface="Arial" panose="020B0604020202020204" pitchFamily="34" charset="0"/>
                <a:ea typeface="Calibri" panose="020F0502020204030204" pitchFamily="34" charset="0"/>
              </a:rPr>
              <a:t>Recovery &amp; Renewal 2021-2024</a:t>
            </a:r>
            <a:endParaRPr lang="en-GB" sz="1867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AE71A6-E8D9-4747-839D-A4F11F9B335D}"/>
              </a:ext>
            </a:extLst>
          </p:cNvPr>
          <p:cNvSpPr/>
          <p:nvPr/>
        </p:nvSpPr>
        <p:spPr bwMode="auto">
          <a:xfrm>
            <a:off x="0" y="746785"/>
            <a:ext cx="12192000" cy="998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Tahoma" pitchFamily="-107" charset="0"/>
              <a:ea typeface="MS PGothic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80551FA-5502-4688-A51C-89F095E26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822"/>
            <a:ext cx="12192000" cy="5112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E03D77-05A2-4800-8323-D91A125A03A3}"/>
              </a:ext>
            </a:extLst>
          </p:cNvPr>
          <p:cNvSpPr/>
          <p:nvPr/>
        </p:nvSpPr>
        <p:spPr bwMode="auto">
          <a:xfrm>
            <a:off x="1" y="6543859"/>
            <a:ext cx="12192000" cy="3141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Tahoma" pitchFamily="-107" charset="0"/>
              <a:ea typeface="MS P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D6C66-241F-450F-9ACA-E59765996119}"/>
              </a:ext>
            </a:extLst>
          </p:cNvPr>
          <p:cNvSpPr txBox="1"/>
          <p:nvPr/>
        </p:nvSpPr>
        <p:spPr>
          <a:xfrm>
            <a:off x="1" y="63305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600">
                <a:solidFill>
                  <a:srgbClr val="025F6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Building A New Kind of Public Service Partnership</a:t>
            </a:r>
            <a:endParaRPr lang="en-GB" sz="1600">
              <a:solidFill>
                <a:srgbClr val="025F61"/>
              </a:solidFill>
              <a:latin typeface="Arial"/>
              <a:ea typeface="MS PGothic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8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Briefi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ief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lnDef>
  </a:objectDefaults>
  <a:extraClrSchemeLst>
    <a:extraClrScheme>
      <a:clrScheme name="Briefi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Widescreen</PresentationFormat>
  <Paragraphs>250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jaf-facitweb</vt:lpstr>
      <vt:lpstr>Montserrat</vt:lpstr>
      <vt:lpstr>Open Sans</vt:lpstr>
      <vt:lpstr>Tahoma</vt:lpstr>
      <vt:lpstr>Times New Roman</vt:lpstr>
      <vt:lpstr>Wingdings</vt:lpstr>
      <vt:lpstr>Office Theme</vt:lpstr>
      <vt:lpstr>Default Theme</vt:lpstr>
      <vt:lpstr>Introduction to Community Wealth Building</vt:lpstr>
      <vt:lpstr>Community Wealth Building </vt:lpstr>
      <vt:lpstr>                Fife - Anchor Institutions </vt:lpstr>
      <vt:lpstr>CLES Recommendations</vt:lpstr>
      <vt:lpstr>CLES Recommendations</vt:lpstr>
      <vt:lpstr>CLES Recommendations</vt:lpstr>
      <vt:lpstr>CLES Recommendations</vt:lpstr>
      <vt:lpstr>PowerPoint Presentation</vt:lpstr>
      <vt:lpstr>Our Plan for Fife: Recovery &amp; Renewal 2021-2024</vt:lpstr>
      <vt:lpstr>PowerPoint Presentation</vt:lpstr>
      <vt:lpstr>PowerPoint Presentation</vt:lpstr>
      <vt:lpstr>Community Wealth Building Support Group </vt:lpstr>
      <vt:lpstr>Fife CWB- Progress</vt:lpstr>
      <vt:lpstr>Procurement - Fife Position</vt:lpstr>
      <vt:lpstr>PowerPoint Presentation</vt:lpstr>
      <vt:lpstr>CBC – Fife Experience </vt:lpstr>
      <vt:lpstr>Plural Ownership of the Economy - Community Asset Transfer</vt:lpstr>
      <vt:lpstr>PowerPoint Presentation</vt:lpstr>
      <vt:lpstr>PowerPoint Presentation</vt:lpstr>
      <vt:lpstr>PowerPoint Presentation</vt:lpstr>
      <vt:lpstr>More On CWB!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O'Donnell</dc:creator>
  <cp:lastModifiedBy>Sinead O'Donnell</cp:lastModifiedBy>
  <cp:revision>1</cp:revision>
  <dcterms:created xsi:type="dcterms:W3CDTF">2022-06-13T13:08:19Z</dcterms:created>
  <dcterms:modified xsi:type="dcterms:W3CDTF">2022-06-14T07:52:05Z</dcterms:modified>
</cp:coreProperties>
</file>