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</p:sldMasterIdLst>
  <p:sldIdLst>
    <p:sldId id="256" r:id="rId2"/>
    <p:sldId id="259" r:id="rId3"/>
    <p:sldId id="271" r:id="rId4"/>
    <p:sldId id="263" r:id="rId5"/>
    <p:sldId id="261" r:id="rId6"/>
    <p:sldId id="260" r:id="rId7"/>
    <p:sldId id="266" r:id="rId8"/>
    <p:sldId id="268" r:id="rId9"/>
    <p:sldId id="269" r:id="rId10"/>
    <p:sldId id="258" r:id="rId11"/>
  </p:sldIdLst>
  <p:sldSz cx="9144000" cy="5143500" type="screen16x9"/>
  <p:notesSz cx="6669088" cy="9926638"/>
  <p:defaultTextStyle>
    <a:defPPr>
      <a:defRPr lang="en-US"/>
    </a:defPPr>
    <a:lvl1pPr algn="ctr" rtl="0" eaLnBrk="0" fontAlgn="base" hangingPunct="0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ahoma" charset="0"/>
        <a:ea typeface="MS PGothic" charset="0"/>
        <a:cs typeface="MS PGothic" charset="0"/>
      </a:defRPr>
    </a:lvl1pPr>
    <a:lvl2pPr marL="457200" algn="ctr" rtl="0" eaLnBrk="0" fontAlgn="base" hangingPunct="0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ahoma" charset="0"/>
        <a:ea typeface="MS PGothic" charset="0"/>
        <a:cs typeface="MS PGothic" charset="0"/>
      </a:defRPr>
    </a:lvl2pPr>
    <a:lvl3pPr marL="914400" algn="ctr" rtl="0" eaLnBrk="0" fontAlgn="base" hangingPunct="0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ahoma" charset="0"/>
        <a:ea typeface="MS PGothic" charset="0"/>
        <a:cs typeface="MS PGothic" charset="0"/>
      </a:defRPr>
    </a:lvl3pPr>
    <a:lvl4pPr marL="1371600" algn="ctr" rtl="0" eaLnBrk="0" fontAlgn="base" hangingPunct="0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ahoma" charset="0"/>
        <a:ea typeface="MS PGothic" charset="0"/>
        <a:cs typeface="MS PGothic" charset="0"/>
      </a:defRPr>
    </a:lvl4pPr>
    <a:lvl5pPr marL="1828800" algn="ctr" rtl="0" eaLnBrk="0" fontAlgn="base" hangingPunct="0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ahoma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ahoma" charset="0"/>
        <a:ea typeface="MS PGothic" charset="0"/>
        <a:cs typeface="MS PGothic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ahoma" charset="0"/>
        <a:ea typeface="MS PGothic" charset="0"/>
        <a:cs typeface="MS PGothic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ahoma" charset="0"/>
        <a:ea typeface="MS PGothic" charset="0"/>
        <a:cs typeface="MS PGothic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ahoma" charset="0"/>
        <a:ea typeface="MS PGothic" charset="0"/>
        <a:cs typeface="MS PGothic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9195"/>
    <a:srgbClr val="743C90"/>
    <a:srgbClr val="5F9037"/>
    <a:srgbClr val="A9328C"/>
    <a:srgbClr val="CB4E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 snapToObjects="1">
      <p:cViewPr varScale="1">
        <p:scale>
          <a:sx n="95" d="100"/>
          <a:sy n="95" d="100"/>
        </p:scale>
        <p:origin x="66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907864-467D-48CC-B2B6-2569DFC3EC7F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9784569-28F8-4F0A-875A-C544B75DE4D5}">
      <dgm:prSet phldrT="[Text]" custT="1"/>
      <dgm:spPr/>
      <dgm:t>
        <a:bodyPr/>
        <a:lstStyle/>
        <a:p>
          <a:r>
            <a:rPr lang="en-GB" sz="2000" dirty="0">
              <a:solidFill>
                <a:schemeClr val="tx1"/>
              </a:solidFill>
            </a:rPr>
            <a:t>Joy Tomlinson</a:t>
          </a:r>
        </a:p>
        <a:p>
          <a:r>
            <a:rPr lang="en-GB" sz="2000" dirty="0">
              <a:solidFill>
                <a:schemeClr val="tx1"/>
              </a:solidFill>
            </a:rPr>
            <a:t>(Chair)</a:t>
          </a:r>
        </a:p>
      </dgm:t>
    </dgm:pt>
    <dgm:pt modelId="{968FAD36-49F4-49FF-B4F4-2DCB9E5B5D6F}" type="parTrans" cxnId="{6B9BE02D-61A4-4DB8-81C8-537EBEBF6F66}">
      <dgm:prSet/>
      <dgm:spPr/>
      <dgm:t>
        <a:bodyPr/>
        <a:lstStyle/>
        <a:p>
          <a:endParaRPr lang="en-GB"/>
        </a:p>
      </dgm:t>
    </dgm:pt>
    <dgm:pt modelId="{5A96DF59-7598-4DCA-9E72-7D97321A401B}" type="sibTrans" cxnId="{6B9BE02D-61A4-4DB8-81C8-537EBEBF6F66}">
      <dgm:prSet/>
      <dgm:spPr/>
      <dgm:t>
        <a:bodyPr/>
        <a:lstStyle/>
        <a:p>
          <a:endParaRPr lang="en-GB"/>
        </a:p>
      </dgm:t>
    </dgm:pt>
    <dgm:pt modelId="{40E935C9-483B-426D-8609-32BA5791E25D}">
      <dgm:prSet phldrT="[Text]" custT="1"/>
      <dgm:spPr/>
      <dgm:t>
        <a:bodyPr/>
        <a:lstStyle/>
        <a:p>
          <a:r>
            <a:rPr lang="en-GB" sz="2000" dirty="0">
              <a:solidFill>
                <a:schemeClr val="tx1"/>
              </a:solidFill>
            </a:rPr>
            <a:t>Gill Musk &amp; Jo-Anne Valentine</a:t>
          </a:r>
        </a:p>
        <a:p>
          <a:r>
            <a:rPr lang="en-GB" sz="2000" dirty="0">
              <a:solidFill>
                <a:schemeClr val="tx1"/>
              </a:solidFill>
            </a:rPr>
            <a:t>(Policy Leads)</a:t>
          </a:r>
        </a:p>
      </dgm:t>
    </dgm:pt>
    <dgm:pt modelId="{E5A205FD-A9BF-42E0-8F0F-602BC356D3D4}" type="parTrans" cxnId="{3835E9E4-5EDE-4394-9DA5-770257E0BC21}">
      <dgm:prSet/>
      <dgm:spPr/>
      <dgm:t>
        <a:bodyPr/>
        <a:lstStyle/>
        <a:p>
          <a:endParaRPr lang="en-GB"/>
        </a:p>
      </dgm:t>
    </dgm:pt>
    <dgm:pt modelId="{C38A8C93-82EE-448D-BF5C-F7A31958CC46}" type="sibTrans" cxnId="{3835E9E4-5EDE-4394-9DA5-770257E0BC21}">
      <dgm:prSet/>
      <dgm:spPr/>
      <dgm:t>
        <a:bodyPr/>
        <a:lstStyle/>
        <a:p>
          <a:endParaRPr lang="en-GB"/>
        </a:p>
      </dgm:t>
    </dgm:pt>
    <dgm:pt modelId="{628394B8-AB9D-4DE4-8439-EC43C3A58DD7}">
      <dgm:prSet phldrT="[Text]" custT="1"/>
      <dgm:spPr/>
      <dgm:t>
        <a:bodyPr/>
        <a:lstStyle/>
        <a:p>
          <a:r>
            <a:rPr lang="en-GB" sz="2000" dirty="0">
              <a:solidFill>
                <a:schemeClr val="tx1"/>
              </a:solidFill>
            </a:rPr>
            <a:t>Ruth </a:t>
          </a:r>
          <a:r>
            <a:rPr lang="en-GB" sz="2000" dirty="0" err="1">
              <a:solidFill>
                <a:schemeClr val="tx1"/>
              </a:solidFill>
            </a:rPr>
            <a:t>Lonie</a:t>
          </a:r>
          <a:endParaRPr lang="en-GB" sz="2000" dirty="0">
            <a:solidFill>
              <a:schemeClr val="tx1"/>
            </a:solidFill>
          </a:endParaRPr>
        </a:p>
        <a:p>
          <a:r>
            <a:rPr lang="en-GB" sz="2000" dirty="0">
              <a:solidFill>
                <a:schemeClr val="tx1"/>
              </a:solidFill>
            </a:rPr>
            <a:t>(Comms Lead)</a:t>
          </a:r>
        </a:p>
      </dgm:t>
    </dgm:pt>
    <dgm:pt modelId="{1780B993-6606-4539-AFA6-57520314511D}" type="parTrans" cxnId="{29EC8AD9-5732-46DF-B7D1-6E010A90D08E}">
      <dgm:prSet/>
      <dgm:spPr/>
      <dgm:t>
        <a:bodyPr/>
        <a:lstStyle/>
        <a:p>
          <a:endParaRPr lang="en-GB"/>
        </a:p>
      </dgm:t>
    </dgm:pt>
    <dgm:pt modelId="{8EDBB03F-1670-42EF-85C2-7FBF58B58631}" type="sibTrans" cxnId="{29EC8AD9-5732-46DF-B7D1-6E010A90D08E}">
      <dgm:prSet/>
      <dgm:spPr/>
      <dgm:t>
        <a:bodyPr/>
        <a:lstStyle/>
        <a:p>
          <a:endParaRPr lang="en-GB"/>
        </a:p>
      </dgm:t>
    </dgm:pt>
    <dgm:pt modelId="{4EBBA315-871A-45B1-AD2F-049D9511FCAD}">
      <dgm:prSet phldrT="[Text]" custT="1"/>
      <dgm:spPr/>
      <dgm:t>
        <a:bodyPr/>
        <a:lstStyle/>
        <a:p>
          <a:r>
            <a:rPr lang="en-GB" sz="2000" dirty="0">
              <a:solidFill>
                <a:schemeClr val="tx1"/>
              </a:solidFill>
            </a:rPr>
            <a:t>Kirsty </a:t>
          </a:r>
          <a:r>
            <a:rPr lang="en-GB" sz="2000" dirty="0" err="1">
              <a:solidFill>
                <a:schemeClr val="tx1"/>
              </a:solidFill>
            </a:rPr>
            <a:t>Berchtenbreiter</a:t>
          </a:r>
          <a:endParaRPr lang="en-GB" sz="2000" dirty="0">
            <a:solidFill>
              <a:schemeClr val="tx1"/>
            </a:solidFill>
          </a:endParaRPr>
        </a:p>
        <a:p>
          <a:r>
            <a:rPr lang="en-GB" sz="2000" dirty="0">
              <a:solidFill>
                <a:schemeClr val="tx1"/>
              </a:solidFill>
            </a:rPr>
            <a:t>(Facilitator)</a:t>
          </a:r>
        </a:p>
      </dgm:t>
    </dgm:pt>
    <dgm:pt modelId="{1290498D-5347-491E-AFD1-07EC05BDFA3D}" type="parTrans" cxnId="{09316A56-960F-4F21-90B7-6850C73D916F}">
      <dgm:prSet/>
      <dgm:spPr/>
      <dgm:t>
        <a:bodyPr/>
        <a:lstStyle/>
        <a:p>
          <a:endParaRPr lang="en-GB"/>
        </a:p>
      </dgm:t>
    </dgm:pt>
    <dgm:pt modelId="{68464452-9E93-453B-95CF-AC874AD870E2}" type="sibTrans" cxnId="{09316A56-960F-4F21-90B7-6850C73D916F}">
      <dgm:prSet/>
      <dgm:spPr/>
      <dgm:t>
        <a:bodyPr/>
        <a:lstStyle/>
        <a:p>
          <a:endParaRPr lang="en-GB"/>
        </a:p>
      </dgm:t>
    </dgm:pt>
    <dgm:pt modelId="{DB8DCF83-B06A-4436-A65A-E014204ED420}">
      <dgm:prSet phldrT="[Text]" custT="1"/>
      <dgm:spPr/>
      <dgm:t>
        <a:bodyPr/>
        <a:lstStyle/>
        <a:p>
          <a:r>
            <a:rPr lang="en-GB" sz="2000" dirty="0">
              <a:solidFill>
                <a:schemeClr val="tx1"/>
              </a:solidFill>
            </a:rPr>
            <a:t>Sarah Roxburgh</a:t>
          </a:r>
        </a:p>
        <a:p>
          <a:r>
            <a:rPr lang="en-GB" sz="2000" dirty="0">
              <a:solidFill>
                <a:schemeClr val="tx1"/>
              </a:solidFill>
            </a:rPr>
            <a:t>(Community Lead)</a:t>
          </a:r>
        </a:p>
      </dgm:t>
    </dgm:pt>
    <dgm:pt modelId="{9DF13F08-0EA1-4958-94E2-6AFAA4815C84}" type="parTrans" cxnId="{2D6A2042-C688-4460-BDB1-79531671D06B}">
      <dgm:prSet/>
      <dgm:spPr/>
      <dgm:t>
        <a:bodyPr/>
        <a:lstStyle/>
        <a:p>
          <a:endParaRPr lang="en-GB"/>
        </a:p>
      </dgm:t>
    </dgm:pt>
    <dgm:pt modelId="{B9B90A88-3DC6-4F3B-9301-E0F632BC64FA}" type="sibTrans" cxnId="{2D6A2042-C688-4460-BDB1-79531671D06B}">
      <dgm:prSet/>
      <dgm:spPr/>
      <dgm:t>
        <a:bodyPr/>
        <a:lstStyle/>
        <a:p>
          <a:endParaRPr lang="en-GB"/>
        </a:p>
      </dgm:t>
    </dgm:pt>
    <dgm:pt modelId="{2B3355C6-7FC5-447D-8933-31F072335EAB}" type="pres">
      <dgm:prSet presAssocID="{3A907864-467D-48CC-B2B6-2569DFC3EC7F}" presName="diagram" presStyleCnt="0">
        <dgm:presLayoutVars>
          <dgm:dir/>
          <dgm:resizeHandles val="exact"/>
        </dgm:presLayoutVars>
      </dgm:prSet>
      <dgm:spPr/>
    </dgm:pt>
    <dgm:pt modelId="{4E97DBF5-85C2-4C69-92F3-68BE46F3E5C5}" type="pres">
      <dgm:prSet presAssocID="{39784569-28F8-4F0A-875A-C544B75DE4D5}" presName="node" presStyleLbl="node1" presStyleIdx="0" presStyleCnt="5">
        <dgm:presLayoutVars>
          <dgm:bulletEnabled val="1"/>
        </dgm:presLayoutVars>
      </dgm:prSet>
      <dgm:spPr/>
    </dgm:pt>
    <dgm:pt modelId="{1DD127AE-FC3A-420F-A48A-1BD23A511DEB}" type="pres">
      <dgm:prSet presAssocID="{5A96DF59-7598-4DCA-9E72-7D97321A401B}" presName="sibTrans" presStyleCnt="0"/>
      <dgm:spPr/>
    </dgm:pt>
    <dgm:pt modelId="{AA880C9B-5A09-46EA-AEC7-35B6C29089E4}" type="pres">
      <dgm:prSet presAssocID="{40E935C9-483B-426D-8609-32BA5791E25D}" presName="node" presStyleLbl="node1" presStyleIdx="1" presStyleCnt="5">
        <dgm:presLayoutVars>
          <dgm:bulletEnabled val="1"/>
        </dgm:presLayoutVars>
      </dgm:prSet>
      <dgm:spPr/>
    </dgm:pt>
    <dgm:pt modelId="{86BC8DBE-ABC6-4960-97DF-0B323D3D6D10}" type="pres">
      <dgm:prSet presAssocID="{C38A8C93-82EE-448D-BF5C-F7A31958CC46}" presName="sibTrans" presStyleCnt="0"/>
      <dgm:spPr/>
    </dgm:pt>
    <dgm:pt modelId="{333159C8-9428-4823-8F4C-A15ABA56D375}" type="pres">
      <dgm:prSet presAssocID="{628394B8-AB9D-4DE4-8439-EC43C3A58DD7}" presName="node" presStyleLbl="node1" presStyleIdx="2" presStyleCnt="5">
        <dgm:presLayoutVars>
          <dgm:bulletEnabled val="1"/>
        </dgm:presLayoutVars>
      </dgm:prSet>
      <dgm:spPr/>
    </dgm:pt>
    <dgm:pt modelId="{A0C5312D-DF0C-4CAE-9661-7B9A7D84A0BB}" type="pres">
      <dgm:prSet presAssocID="{8EDBB03F-1670-42EF-85C2-7FBF58B58631}" presName="sibTrans" presStyleCnt="0"/>
      <dgm:spPr/>
    </dgm:pt>
    <dgm:pt modelId="{FA953D13-2281-4C5B-B613-0332D45DE65C}" type="pres">
      <dgm:prSet presAssocID="{4EBBA315-871A-45B1-AD2F-049D9511FCAD}" presName="node" presStyleLbl="node1" presStyleIdx="3" presStyleCnt="5">
        <dgm:presLayoutVars>
          <dgm:bulletEnabled val="1"/>
        </dgm:presLayoutVars>
      </dgm:prSet>
      <dgm:spPr/>
    </dgm:pt>
    <dgm:pt modelId="{1F1F9CC5-08E6-41B3-B431-0E976CFBEA14}" type="pres">
      <dgm:prSet presAssocID="{68464452-9E93-453B-95CF-AC874AD870E2}" presName="sibTrans" presStyleCnt="0"/>
      <dgm:spPr/>
    </dgm:pt>
    <dgm:pt modelId="{A28B995D-62C9-4E3F-8111-7B25E510C5B1}" type="pres">
      <dgm:prSet presAssocID="{DB8DCF83-B06A-4436-A65A-E014204ED420}" presName="node" presStyleLbl="node1" presStyleIdx="4" presStyleCnt="5">
        <dgm:presLayoutVars>
          <dgm:bulletEnabled val="1"/>
        </dgm:presLayoutVars>
      </dgm:prSet>
      <dgm:spPr/>
    </dgm:pt>
  </dgm:ptLst>
  <dgm:cxnLst>
    <dgm:cxn modelId="{2F1CCE0F-ECCD-4D73-9DFB-C415815F1BFC}" type="presOf" srcId="{40E935C9-483B-426D-8609-32BA5791E25D}" destId="{AA880C9B-5A09-46EA-AEC7-35B6C29089E4}" srcOrd="0" destOrd="0" presId="urn:microsoft.com/office/officeart/2005/8/layout/default#1"/>
    <dgm:cxn modelId="{63F63627-16C5-4F66-AA16-97FACAF89A99}" type="presOf" srcId="{4EBBA315-871A-45B1-AD2F-049D9511FCAD}" destId="{FA953D13-2281-4C5B-B613-0332D45DE65C}" srcOrd="0" destOrd="0" presId="urn:microsoft.com/office/officeart/2005/8/layout/default#1"/>
    <dgm:cxn modelId="{6B9BE02D-61A4-4DB8-81C8-537EBEBF6F66}" srcId="{3A907864-467D-48CC-B2B6-2569DFC3EC7F}" destId="{39784569-28F8-4F0A-875A-C544B75DE4D5}" srcOrd="0" destOrd="0" parTransId="{968FAD36-49F4-49FF-B4F4-2DCB9E5B5D6F}" sibTransId="{5A96DF59-7598-4DCA-9E72-7D97321A401B}"/>
    <dgm:cxn modelId="{5A746F36-66CC-4F4D-9CF5-3B0F0735DE68}" type="presOf" srcId="{3A907864-467D-48CC-B2B6-2569DFC3EC7F}" destId="{2B3355C6-7FC5-447D-8933-31F072335EAB}" srcOrd="0" destOrd="0" presId="urn:microsoft.com/office/officeart/2005/8/layout/default#1"/>
    <dgm:cxn modelId="{2D6A2042-C688-4460-BDB1-79531671D06B}" srcId="{3A907864-467D-48CC-B2B6-2569DFC3EC7F}" destId="{DB8DCF83-B06A-4436-A65A-E014204ED420}" srcOrd="4" destOrd="0" parTransId="{9DF13F08-0EA1-4958-94E2-6AFAA4815C84}" sibTransId="{B9B90A88-3DC6-4F3B-9301-E0F632BC64FA}"/>
    <dgm:cxn modelId="{29C60547-2283-420A-ADAD-BDC6F6F993D8}" type="presOf" srcId="{628394B8-AB9D-4DE4-8439-EC43C3A58DD7}" destId="{333159C8-9428-4823-8F4C-A15ABA56D375}" srcOrd="0" destOrd="0" presId="urn:microsoft.com/office/officeart/2005/8/layout/default#1"/>
    <dgm:cxn modelId="{09316A56-960F-4F21-90B7-6850C73D916F}" srcId="{3A907864-467D-48CC-B2B6-2569DFC3EC7F}" destId="{4EBBA315-871A-45B1-AD2F-049D9511FCAD}" srcOrd="3" destOrd="0" parTransId="{1290498D-5347-491E-AFD1-07EC05BDFA3D}" sibTransId="{68464452-9E93-453B-95CF-AC874AD870E2}"/>
    <dgm:cxn modelId="{99F7D095-F7D6-4009-9863-C201231AC3C9}" type="presOf" srcId="{DB8DCF83-B06A-4436-A65A-E014204ED420}" destId="{A28B995D-62C9-4E3F-8111-7B25E510C5B1}" srcOrd="0" destOrd="0" presId="urn:microsoft.com/office/officeart/2005/8/layout/default#1"/>
    <dgm:cxn modelId="{4399B29F-9296-4358-A431-DC79C5A17B50}" type="presOf" srcId="{39784569-28F8-4F0A-875A-C544B75DE4D5}" destId="{4E97DBF5-85C2-4C69-92F3-68BE46F3E5C5}" srcOrd="0" destOrd="0" presId="urn:microsoft.com/office/officeart/2005/8/layout/default#1"/>
    <dgm:cxn modelId="{29EC8AD9-5732-46DF-B7D1-6E010A90D08E}" srcId="{3A907864-467D-48CC-B2B6-2569DFC3EC7F}" destId="{628394B8-AB9D-4DE4-8439-EC43C3A58DD7}" srcOrd="2" destOrd="0" parTransId="{1780B993-6606-4539-AFA6-57520314511D}" sibTransId="{8EDBB03F-1670-42EF-85C2-7FBF58B58631}"/>
    <dgm:cxn modelId="{3835E9E4-5EDE-4394-9DA5-770257E0BC21}" srcId="{3A907864-467D-48CC-B2B6-2569DFC3EC7F}" destId="{40E935C9-483B-426D-8609-32BA5791E25D}" srcOrd="1" destOrd="0" parTransId="{E5A205FD-A9BF-42E0-8F0F-602BC356D3D4}" sibTransId="{C38A8C93-82EE-448D-BF5C-F7A31958CC46}"/>
    <dgm:cxn modelId="{3FA0B2AE-0843-489D-B3F1-0921CDB63A12}" type="presParOf" srcId="{2B3355C6-7FC5-447D-8933-31F072335EAB}" destId="{4E97DBF5-85C2-4C69-92F3-68BE46F3E5C5}" srcOrd="0" destOrd="0" presId="urn:microsoft.com/office/officeart/2005/8/layout/default#1"/>
    <dgm:cxn modelId="{E308129E-4839-40FA-8730-DECC1BEF4889}" type="presParOf" srcId="{2B3355C6-7FC5-447D-8933-31F072335EAB}" destId="{1DD127AE-FC3A-420F-A48A-1BD23A511DEB}" srcOrd="1" destOrd="0" presId="urn:microsoft.com/office/officeart/2005/8/layout/default#1"/>
    <dgm:cxn modelId="{26359E2E-5CE2-4273-9B26-71C4A9BEC2A3}" type="presParOf" srcId="{2B3355C6-7FC5-447D-8933-31F072335EAB}" destId="{AA880C9B-5A09-46EA-AEC7-35B6C29089E4}" srcOrd="2" destOrd="0" presId="urn:microsoft.com/office/officeart/2005/8/layout/default#1"/>
    <dgm:cxn modelId="{E1D4401F-3F12-473B-B2A7-ACE2DA405012}" type="presParOf" srcId="{2B3355C6-7FC5-447D-8933-31F072335EAB}" destId="{86BC8DBE-ABC6-4960-97DF-0B323D3D6D10}" srcOrd="3" destOrd="0" presId="urn:microsoft.com/office/officeart/2005/8/layout/default#1"/>
    <dgm:cxn modelId="{D9F8D8AC-E934-4698-BE92-5BD11467336C}" type="presParOf" srcId="{2B3355C6-7FC5-447D-8933-31F072335EAB}" destId="{333159C8-9428-4823-8F4C-A15ABA56D375}" srcOrd="4" destOrd="0" presId="urn:microsoft.com/office/officeart/2005/8/layout/default#1"/>
    <dgm:cxn modelId="{C4692CAD-DA07-48DB-B57C-778EC9F90DA8}" type="presParOf" srcId="{2B3355C6-7FC5-447D-8933-31F072335EAB}" destId="{A0C5312D-DF0C-4CAE-9661-7B9A7D84A0BB}" srcOrd="5" destOrd="0" presId="urn:microsoft.com/office/officeart/2005/8/layout/default#1"/>
    <dgm:cxn modelId="{F38E3377-A05C-4E5E-A157-0C4512F2CCE1}" type="presParOf" srcId="{2B3355C6-7FC5-447D-8933-31F072335EAB}" destId="{FA953D13-2281-4C5B-B613-0332D45DE65C}" srcOrd="6" destOrd="0" presId="urn:microsoft.com/office/officeart/2005/8/layout/default#1"/>
    <dgm:cxn modelId="{FA59B9D7-8922-491E-AD1E-08EC04E61051}" type="presParOf" srcId="{2B3355C6-7FC5-447D-8933-31F072335EAB}" destId="{1F1F9CC5-08E6-41B3-B431-0E976CFBEA14}" srcOrd="7" destOrd="0" presId="urn:microsoft.com/office/officeart/2005/8/layout/default#1"/>
    <dgm:cxn modelId="{E9684C22-4C98-4D31-8681-2EDC61A3440B}" type="presParOf" srcId="{2B3355C6-7FC5-447D-8933-31F072335EAB}" destId="{A28B995D-62C9-4E3F-8111-7B25E510C5B1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97DBF5-85C2-4C69-92F3-68BE46F3E5C5}">
      <dsp:nvSpPr>
        <dsp:cNvPr id="0" name=""/>
        <dsp:cNvSpPr/>
      </dsp:nvSpPr>
      <dsp:spPr>
        <a:xfrm>
          <a:off x="230743" y="870"/>
          <a:ext cx="2284660" cy="13707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1"/>
              </a:solidFill>
            </a:rPr>
            <a:t>Joy Tomlinson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1"/>
              </a:solidFill>
            </a:rPr>
            <a:t>(Chair)</a:t>
          </a:r>
        </a:p>
      </dsp:txBody>
      <dsp:txXfrm>
        <a:off x="230743" y="870"/>
        <a:ext cx="2284660" cy="1370796"/>
      </dsp:txXfrm>
    </dsp:sp>
    <dsp:sp modelId="{AA880C9B-5A09-46EA-AEC7-35B6C29089E4}">
      <dsp:nvSpPr>
        <dsp:cNvPr id="0" name=""/>
        <dsp:cNvSpPr/>
      </dsp:nvSpPr>
      <dsp:spPr>
        <a:xfrm>
          <a:off x="2743869" y="870"/>
          <a:ext cx="2284660" cy="13707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1"/>
              </a:solidFill>
            </a:rPr>
            <a:t>Gill Musk &amp; Jo-Anne Valentine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1"/>
              </a:solidFill>
            </a:rPr>
            <a:t>(Policy Leads)</a:t>
          </a:r>
        </a:p>
      </dsp:txBody>
      <dsp:txXfrm>
        <a:off x="2743869" y="870"/>
        <a:ext cx="2284660" cy="1370796"/>
      </dsp:txXfrm>
    </dsp:sp>
    <dsp:sp modelId="{333159C8-9428-4823-8F4C-A15ABA56D375}">
      <dsp:nvSpPr>
        <dsp:cNvPr id="0" name=""/>
        <dsp:cNvSpPr/>
      </dsp:nvSpPr>
      <dsp:spPr>
        <a:xfrm>
          <a:off x="5256996" y="870"/>
          <a:ext cx="2284660" cy="13707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1"/>
              </a:solidFill>
            </a:rPr>
            <a:t>Ruth </a:t>
          </a:r>
          <a:r>
            <a:rPr lang="en-GB" sz="2000" kern="1200" dirty="0" err="1">
              <a:solidFill>
                <a:schemeClr val="tx1"/>
              </a:solidFill>
            </a:rPr>
            <a:t>Lonie</a:t>
          </a:r>
          <a:endParaRPr lang="en-GB" sz="2000" kern="1200" dirty="0">
            <a:solidFill>
              <a:schemeClr val="tx1"/>
            </a:solidFill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1"/>
              </a:solidFill>
            </a:rPr>
            <a:t>(Comms Lead)</a:t>
          </a:r>
        </a:p>
      </dsp:txBody>
      <dsp:txXfrm>
        <a:off x="5256996" y="870"/>
        <a:ext cx="2284660" cy="1370796"/>
      </dsp:txXfrm>
    </dsp:sp>
    <dsp:sp modelId="{FA953D13-2281-4C5B-B613-0332D45DE65C}">
      <dsp:nvSpPr>
        <dsp:cNvPr id="0" name=""/>
        <dsp:cNvSpPr/>
      </dsp:nvSpPr>
      <dsp:spPr>
        <a:xfrm>
          <a:off x="1487306" y="1600133"/>
          <a:ext cx="2284660" cy="13707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1"/>
              </a:solidFill>
            </a:rPr>
            <a:t>Kirsty </a:t>
          </a:r>
          <a:r>
            <a:rPr lang="en-GB" sz="2000" kern="1200" dirty="0" err="1">
              <a:solidFill>
                <a:schemeClr val="tx1"/>
              </a:solidFill>
            </a:rPr>
            <a:t>Berchtenbreiter</a:t>
          </a:r>
          <a:endParaRPr lang="en-GB" sz="2000" kern="1200" dirty="0">
            <a:solidFill>
              <a:schemeClr val="tx1"/>
            </a:solidFill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1"/>
              </a:solidFill>
            </a:rPr>
            <a:t>(Facilitator)</a:t>
          </a:r>
        </a:p>
      </dsp:txBody>
      <dsp:txXfrm>
        <a:off x="1487306" y="1600133"/>
        <a:ext cx="2284660" cy="1370796"/>
      </dsp:txXfrm>
    </dsp:sp>
    <dsp:sp modelId="{A28B995D-62C9-4E3F-8111-7B25E510C5B1}">
      <dsp:nvSpPr>
        <dsp:cNvPr id="0" name=""/>
        <dsp:cNvSpPr/>
      </dsp:nvSpPr>
      <dsp:spPr>
        <a:xfrm>
          <a:off x="4000433" y="1600133"/>
          <a:ext cx="2284660" cy="13707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1"/>
              </a:solidFill>
            </a:rPr>
            <a:t>Sarah Roxburgh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1"/>
              </a:solidFill>
            </a:rPr>
            <a:t>(Community Lead)</a:t>
          </a:r>
        </a:p>
      </dsp:txBody>
      <dsp:txXfrm>
        <a:off x="4000433" y="1600133"/>
        <a:ext cx="2284660" cy="13707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28FD388-C714-3E42-866E-236E764CB2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413" y="0"/>
            <a:ext cx="9135173" cy="5143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62667"/>
            <a:ext cx="7772400" cy="697367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08369"/>
            <a:ext cx="6400800" cy="56226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784A138-2340-2749-980F-E38529B6B89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3207438" y="1172113"/>
            <a:ext cx="2729124" cy="1190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746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320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57250"/>
            <a:ext cx="1943100" cy="371475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57250"/>
            <a:ext cx="5676900" cy="371475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1401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57250"/>
            <a:ext cx="7772400" cy="5715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00200"/>
            <a:ext cx="3810000" cy="2971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2971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250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6" name="Picture 5" descr="Our Fife Leadership summits 2022">
            <a:extLst>
              <a:ext uri="{FF2B5EF4-FFF2-40B4-BE49-F238E27FC236}">
                <a16:creationId xmlns:a16="http://schemas.microsoft.com/office/drawing/2014/main" id="{DB024DE7-6B01-DB43-9FA5-F5EF285E25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20676" y="4196127"/>
            <a:ext cx="1723027" cy="751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127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3983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2971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2971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998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244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74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097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9854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3116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0919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57250"/>
            <a:ext cx="77724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31" name="Text Box 11"/>
          <p:cNvSpPr txBox="1">
            <a:spLocks noChangeArrowheads="1"/>
          </p:cNvSpPr>
          <p:nvPr userDrawn="1"/>
        </p:nvSpPr>
        <p:spPr bwMode="auto">
          <a:xfrm>
            <a:off x="1070375" y="4255294"/>
            <a:ext cx="3770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GB" sz="2400">
                <a:cs typeface="+mn-cs"/>
              </a:rPr>
              <a:t> </a:t>
            </a:r>
            <a:r>
              <a:rPr lang="en-GB" sz="2400">
                <a:cs typeface="+mn-cs"/>
                <a:sym typeface="Wingdings" charset="2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MS PGothic" pitchFamily="34" charset="-128"/>
          <a:cs typeface="MS PGothic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4457"/>
          </a:solidFill>
          <a:latin typeface="Arial" pitchFamily="-107" charset="0"/>
          <a:ea typeface="MS PGothic" pitchFamily="34" charset="-128"/>
          <a:cs typeface="MS PGothic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4457"/>
          </a:solidFill>
          <a:latin typeface="Arial" pitchFamily="-107" charset="0"/>
          <a:ea typeface="MS PGothic" pitchFamily="34" charset="-128"/>
          <a:cs typeface="MS PGothic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4457"/>
          </a:solidFill>
          <a:latin typeface="Arial" pitchFamily="-107" charset="0"/>
          <a:ea typeface="MS PGothic" pitchFamily="34" charset="-128"/>
          <a:cs typeface="MS PGothic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4457"/>
          </a:solidFill>
          <a:latin typeface="Arial" pitchFamily="-107" charset="0"/>
          <a:ea typeface="MS PGothic" pitchFamily="34" charset="-128"/>
          <a:cs typeface="MS PGothic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4457"/>
          </a:solidFill>
          <a:latin typeface="Arial" pitchFamily="-107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4457"/>
          </a:solidFill>
          <a:latin typeface="Arial" pitchFamily="-107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4457"/>
          </a:solidFill>
          <a:latin typeface="Arial" pitchFamily="-107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4457"/>
          </a:solidFill>
          <a:latin typeface="Arial" pitchFamily="-107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3000">
          <a:solidFill>
            <a:schemeClr val="bg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–"/>
        <a:defRPr sz="2600">
          <a:solidFill>
            <a:schemeClr val="bg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>
          <a:solidFill>
            <a:schemeClr val="bg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–"/>
        <a:defRPr sz="2000">
          <a:solidFill>
            <a:schemeClr val="bg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»"/>
        <a:defRPr sz="2000">
          <a:solidFill>
            <a:schemeClr val="bg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EC142B"/>
        </a:buClr>
        <a:buChar char="»"/>
        <a:defRPr sz="2000">
          <a:solidFill>
            <a:srgbClr val="004457"/>
          </a:solidFill>
          <a:latin typeface="+mn-lt"/>
          <a:ea typeface="ＭＳ Ｐゴシック" pitchFamily="-107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EC142B"/>
        </a:buClr>
        <a:buChar char="»"/>
        <a:defRPr sz="2000">
          <a:solidFill>
            <a:srgbClr val="004457"/>
          </a:solidFill>
          <a:latin typeface="+mn-lt"/>
          <a:ea typeface="ＭＳ Ｐゴシック" pitchFamily="-107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EC142B"/>
        </a:buClr>
        <a:buChar char="»"/>
        <a:defRPr sz="2000">
          <a:solidFill>
            <a:srgbClr val="004457"/>
          </a:solidFill>
          <a:latin typeface="+mn-lt"/>
          <a:ea typeface="ＭＳ Ｐゴシック" pitchFamily="-107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EC142B"/>
        </a:buClr>
        <a:buChar char="»"/>
        <a:defRPr sz="2000">
          <a:solidFill>
            <a:srgbClr val="004457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D79EE-C753-7746-ADD6-58BC7B3E0B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497204"/>
            <a:ext cx="7772400" cy="697367"/>
          </a:xfrm>
        </p:spPr>
        <p:txBody>
          <a:bodyPr/>
          <a:lstStyle/>
          <a:p>
            <a:r>
              <a:rPr lang="en-US" dirty="0"/>
              <a:t>Health and Wellbeing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8B294A-F4A3-AC48-8BC1-AB21D1D38F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194571"/>
            <a:ext cx="6400800" cy="562265"/>
          </a:xfrm>
        </p:spPr>
        <p:txBody>
          <a:bodyPr/>
          <a:lstStyle/>
          <a:p>
            <a:r>
              <a:rPr lang="en-US" dirty="0"/>
              <a:t>Workshop 1 – 24</a:t>
            </a:r>
            <a:r>
              <a:rPr lang="en-US" baseline="30000" dirty="0"/>
              <a:t>th</a:t>
            </a:r>
            <a:r>
              <a:rPr lang="en-US" dirty="0"/>
              <a:t> October</a:t>
            </a:r>
          </a:p>
        </p:txBody>
      </p:sp>
    </p:spTree>
    <p:extLst>
      <p:ext uri="{BB962C8B-B14F-4D97-AF65-F5344CB8AC3E}">
        <p14:creationId xmlns:p14="http://schemas.microsoft.com/office/powerpoint/2010/main" val="2703478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8A9DE-08A8-41D1-84AD-0A74265BE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6815"/>
            <a:ext cx="7772400" cy="571500"/>
          </a:xfrm>
        </p:spPr>
        <p:txBody>
          <a:bodyPr/>
          <a:lstStyle/>
          <a:p>
            <a:r>
              <a:rPr lang="en-GB" dirty="0"/>
              <a:t>Workshop 1 -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66B9EE-392E-4C6D-B3AE-EA16B62DF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60973"/>
            <a:ext cx="7772400" cy="2971800"/>
          </a:xfrm>
        </p:spPr>
        <p:txBody>
          <a:bodyPr/>
          <a:lstStyle/>
          <a:p>
            <a:r>
              <a:rPr lang="en-GB" sz="2000" dirty="0"/>
              <a:t>What should our organisations, working together, really focus on to have the greatest impact on health and health inequalities?</a:t>
            </a:r>
          </a:p>
          <a:p>
            <a:r>
              <a:rPr lang="en-GB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would success look like?</a:t>
            </a:r>
            <a:endParaRPr lang="en-GB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2000" dirty="0"/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32492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7E716-B3FF-4143-A2B7-6E342B51A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77103"/>
            <a:ext cx="7772400" cy="571500"/>
          </a:xfrm>
        </p:spPr>
        <p:txBody>
          <a:bodyPr/>
          <a:lstStyle/>
          <a:p>
            <a:pPr algn="ctr"/>
            <a:r>
              <a:rPr lang="en-US" dirty="0"/>
              <a:t>SUPPORT  TEAM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0A474F6-612B-4348-AD96-C521556F51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8996895"/>
              </p:ext>
            </p:extLst>
          </p:nvPr>
        </p:nvGraphicFramePr>
        <p:xfrm>
          <a:off x="685800" y="1600200"/>
          <a:ext cx="7772400" cy="297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0198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11B2A-E366-4F49-A625-DAE8400A4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485137"/>
          </a:xfrm>
        </p:spPr>
        <p:txBody>
          <a:bodyPr wrap="square" anchor="ctr">
            <a:normAutofit/>
          </a:bodyPr>
          <a:lstStyle/>
          <a:p>
            <a:r>
              <a:rPr lang="en-GB" sz="2400" dirty="0"/>
              <a:t>Participants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6641EE8-D214-4E1D-9B55-2A25AE3505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19748"/>
              </p:ext>
            </p:extLst>
          </p:nvPr>
        </p:nvGraphicFramePr>
        <p:xfrm>
          <a:off x="531629" y="691116"/>
          <a:ext cx="7283302" cy="4021134"/>
        </p:xfrm>
        <a:graphic>
          <a:graphicData uri="http://schemas.openxmlformats.org/drawingml/2006/table">
            <a:tbl>
              <a:tblPr/>
              <a:tblGrid>
                <a:gridCol w="1442955">
                  <a:extLst>
                    <a:ext uri="{9D8B030D-6E8A-4147-A177-3AD203B41FA5}">
                      <a16:colId xmlns:a16="http://schemas.microsoft.com/office/drawing/2014/main" val="893817021"/>
                    </a:ext>
                  </a:extLst>
                </a:gridCol>
                <a:gridCol w="2681607">
                  <a:extLst>
                    <a:ext uri="{9D8B030D-6E8A-4147-A177-3AD203B41FA5}">
                      <a16:colId xmlns:a16="http://schemas.microsoft.com/office/drawing/2014/main" val="2286004594"/>
                    </a:ext>
                  </a:extLst>
                </a:gridCol>
                <a:gridCol w="3158740">
                  <a:extLst>
                    <a:ext uri="{9D8B030D-6E8A-4147-A177-3AD203B41FA5}">
                      <a16:colId xmlns:a16="http://schemas.microsoft.com/office/drawing/2014/main" val="587512803"/>
                    </a:ext>
                  </a:extLst>
                </a:gridCol>
              </a:tblGrid>
              <a:tr h="15465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 Johnston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NHS Fife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Head of Capital Planning &amp; Project Director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926246"/>
                  </a:ext>
                </a:extLst>
              </a:tr>
              <a:tr h="15465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Benjamin Hannan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NHS Fife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Director of Pharmacy and Medicines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971447"/>
                  </a:ext>
                </a:extLst>
              </a:tr>
              <a:tr h="15465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Carol Potter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NHS Fife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Chief Executive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970773"/>
                  </a:ext>
                </a:extLst>
              </a:tr>
              <a:tr h="15465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Christine McLean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OnFife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Head of Cultural Heritage and Wellbeing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1471076"/>
                  </a:ext>
                </a:extLst>
              </a:tr>
              <a:tr h="15465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Christopher McKenna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NHS Fife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Medical Director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352436"/>
                  </a:ext>
                </a:extLst>
              </a:tr>
              <a:tr h="15465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Craig Waddell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Fife Council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Service Manager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4798106"/>
                  </a:ext>
                </a:extLst>
              </a:tr>
              <a:tr h="15465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 Lorna Watson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NHS Fife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Deputy Director of Public Health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9865831"/>
                  </a:ext>
                </a:extLst>
              </a:tr>
              <a:tr h="15465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Eileen Rowand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Fife Council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Executive Director Finance &amp; Corporate Services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8458389"/>
                  </a:ext>
                </a:extLst>
              </a:tr>
              <a:tr h="15465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Emma Walker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Fife Sports &amp; Leisure Trust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Chief Executive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1428769"/>
                  </a:ext>
                </a:extLst>
              </a:tr>
              <a:tr h="15465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Fraser MacKenzie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Fife Sports &amp; Leisure Trust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Head of Sales &amp; Commercial Development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2405037"/>
                  </a:ext>
                </a:extLst>
              </a:tr>
              <a:tr h="15465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Gillian MacIntosh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NHS Fife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Head of Corporate Governance &amp; Board Secretary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904772"/>
                  </a:ext>
                </a:extLst>
              </a:tr>
              <a:tr h="15465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Judith Allison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Youth 1st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Manager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4624049"/>
                  </a:ext>
                </a:extLst>
              </a:tr>
              <a:tr h="15465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Keith Fisken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South East Scotland Transport Partnership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Programmes Manager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880952"/>
                  </a:ext>
                </a:extLst>
              </a:tr>
              <a:tr h="15465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Lindsay Thomson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Fife Council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Head of Legal and Domestic Services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1772639"/>
                  </a:ext>
                </a:extLst>
              </a:tr>
              <a:tr h="15465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Lisa Cooper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Health &amp; Social Care Partnership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Head of Primary &amp; Preventative Care Services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275526"/>
                  </a:ext>
                </a:extLst>
              </a:tr>
              <a:tr h="15465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Lucy Denvir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NHS Fife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Consultant in Public Health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476085"/>
                  </a:ext>
                </a:extLst>
              </a:tr>
              <a:tr h="15465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Maria Lloyd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Fife Council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Head of Education &amp; Childrens Services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6652145"/>
                  </a:ext>
                </a:extLst>
              </a:tr>
              <a:tr h="15465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Goodall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Fife College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People Development Manager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1442213"/>
                  </a:ext>
                </a:extLst>
              </a:tr>
              <a:tr h="15465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Mhairi Lochhead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Fife Carers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Centre Manager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324576"/>
                  </a:ext>
                </a:extLst>
              </a:tr>
              <a:tr h="15465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Nigel Kerr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Fife Council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Senior Manager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6534864"/>
                  </a:ext>
                </a:extLst>
              </a:tr>
              <a:tr h="15465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Paul Vaughan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Fife Council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Head of Communities &amp; Neighbourhoods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179073"/>
                  </a:ext>
                </a:extLst>
              </a:tr>
              <a:tr h="15465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Ruth Bennett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Health &amp; Social Care Partnership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Health Promotion Service Manager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435613"/>
                  </a:ext>
                </a:extLst>
              </a:tr>
              <a:tr h="15465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Shelagh McLean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Fife Council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Head of Education &amp; Children Services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904690"/>
                  </a:ext>
                </a:extLst>
              </a:tr>
              <a:tr h="15465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Steve Grimmond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Fife Council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Chief Executive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9740194"/>
                  </a:ext>
                </a:extLst>
              </a:tr>
              <a:tr h="15465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Susan Fraser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NHS Fife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Associate Director of Planning &amp; Performance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079142"/>
                  </a:ext>
                </a:extLst>
              </a:tr>
              <a:tr h="15465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Tariq Ditta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Fife Council</a:t>
                      </a:r>
                      <a:endParaRPr lang="en-GB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Head of Facilities Management Services</a:t>
                      </a:r>
                      <a:endParaRPr lang="en-GB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84" marR="4184" marT="41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6737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069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6FF71-D220-4924-9E0F-5D5696914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94737"/>
            <a:ext cx="7772400" cy="571500"/>
          </a:xfrm>
        </p:spPr>
        <p:txBody>
          <a:bodyPr/>
          <a:lstStyle/>
          <a:p>
            <a:r>
              <a:rPr lang="en-GB" dirty="0"/>
              <a:t>Context - Plan for Fife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8561E-ABEB-410A-85D5-1E2474116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19330"/>
            <a:ext cx="7772400" cy="2971800"/>
          </a:xfrm>
        </p:spPr>
        <p:txBody>
          <a:bodyPr/>
          <a:lstStyle/>
          <a:p>
            <a:r>
              <a:rPr lang="en-GB" dirty="0"/>
              <a:t>Ambition 3: Reduced levels of preventable ill health and premature mortality across all communities</a:t>
            </a:r>
          </a:p>
          <a:p>
            <a:r>
              <a:rPr lang="en-GB" dirty="0"/>
              <a:t>Ambition 7: Every community has access to high quality outdoor, cultural and leisure opportunities</a:t>
            </a:r>
          </a:p>
        </p:txBody>
      </p:sp>
    </p:spTree>
    <p:extLst>
      <p:ext uri="{BB962C8B-B14F-4D97-AF65-F5344CB8AC3E}">
        <p14:creationId xmlns:p14="http://schemas.microsoft.com/office/powerpoint/2010/main" val="744742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4EF94-B1BD-4F20-8435-24260FAB7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93915"/>
            <a:ext cx="7772400" cy="571500"/>
          </a:xfrm>
        </p:spPr>
        <p:txBody>
          <a:bodyPr/>
          <a:lstStyle/>
          <a:p>
            <a:r>
              <a:rPr lang="en-GB" sz="2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Ambition 3 - </a:t>
            </a:r>
            <a:r>
              <a:rPr lang="en-GB" sz="2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Reduced levels of preventable ill health and premature mortality across all communities</a:t>
            </a:r>
            <a:endParaRPr lang="en-GB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5F9C3-D524-4CD7-9A44-BF4235C80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995414"/>
            <a:ext cx="7772400" cy="3988567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Desired outcomes:</a:t>
            </a:r>
            <a:endParaRPr lang="en-GB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More integrated and community-based programmes of interventions (particularly for obesity, substance use and smoking)</a:t>
            </a:r>
            <a:endParaRPr lang="en-GB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Fewer alcohol related hospital admissions</a:t>
            </a:r>
            <a:endParaRPr lang="en-GB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Reduced alcohol specific deaths</a:t>
            </a:r>
            <a:endParaRPr lang="en-GB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Fewer drug related hospital admissions</a:t>
            </a:r>
            <a:endParaRPr lang="en-GB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Reduced drug related deaths</a:t>
            </a:r>
            <a:endParaRPr lang="en-GB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Improved mental health</a:t>
            </a:r>
            <a:endParaRPr lang="en-GB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Improved trauma awareness across services</a:t>
            </a:r>
            <a:endParaRPr lang="en-GB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More targeted support for carers</a:t>
            </a:r>
            <a:endParaRPr lang="en-GB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Improved air quality to meet prescribed standards to reduce preventable ill-health</a:t>
            </a:r>
            <a:endParaRPr lang="en-GB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Improved achievement of personal outcomes in health and social care services</a:t>
            </a:r>
            <a:endParaRPr lang="en-GB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More people can look after themselves to live in good health longer</a:t>
            </a:r>
            <a:endParaRPr lang="en-GB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Increased number of people reporting positive experiences of using health and social care services</a:t>
            </a:r>
            <a:endParaRPr lang="en-GB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2299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4EF94-B1BD-4F20-8435-24260FAB7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71500"/>
            <a:ext cx="7772400" cy="571500"/>
          </a:xfrm>
        </p:spPr>
        <p:txBody>
          <a:bodyPr/>
          <a:lstStyle/>
          <a:p>
            <a:r>
              <a:rPr lang="en-GB" sz="2400" dirty="0">
                <a:cs typeface="Calibri" panose="020F0502020204030204" pitchFamily="34" charset="0"/>
              </a:rPr>
              <a:t>Ambition 7 - Every community has access to high quality outdoor, cultural and leisure 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5F9C3-D524-4CD7-9A44-BF4235C80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19330"/>
            <a:ext cx="7772400" cy="2971800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Desired outcomes:</a:t>
            </a:r>
            <a:endParaRPr lang="en-GB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Greater participation in physical activity by all age groups</a:t>
            </a:r>
            <a:endParaRPr lang="en-GB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Increased footfall across all facilities</a:t>
            </a:r>
            <a:endParaRPr lang="en-GB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Increased concessionary attendances</a:t>
            </a:r>
            <a:endParaRPr lang="en-GB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Increased membership take-up for leisure schemes</a:t>
            </a:r>
            <a:endParaRPr lang="en-GB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Increased participation in cultural life</a:t>
            </a:r>
            <a:endParaRPr lang="en-GB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Increased participation in outdoor recreation</a:t>
            </a:r>
            <a:endParaRPr lang="en-GB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Increased satisfaction with outdoor, cultural and leisure opportunities</a:t>
            </a:r>
            <a:endParaRPr lang="en-GB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5663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D87E0-81A2-492C-81A2-6924548F5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84688"/>
            <a:ext cx="7772400" cy="571500"/>
          </a:xfrm>
        </p:spPr>
        <p:txBody>
          <a:bodyPr/>
          <a:lstStyle/>
          <a:p>
            <a:r>
              <a:rPr lang="en-GB" sz="2800" dirty="0"/>
              <a:t>Areas of progress to 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C9E5C-6B52-4BB9-A7E0-6BDB93D8E2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18990"/>
            <a:ext cx="7772400" cy="2971800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Health and wellbeing delivery plan, identifying actions fo</a:t>
            </a:r>
            <a:r>
              <a:rPr lang="en-GB" sz="1400" dirty="0">
                <a:ea typeface="Calibri" panose="020F0502020204030204" pitchFamily="34" charset="0"/>
                <a:cs typeface="Times New Roman" panose="02020603050405020304" pitchFamily="18" charset="0"/>
              </a:rPr>
              <a:t>r each outcome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Remobilisation of face-to-face services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dirty="0"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GB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ew initiatives to encourage participation / re-engagement in physical activity, cultural </a:t>
            </a:r>
            <a:r>
              <a:rPr lang="en-GB" sz="1400" dirty="0">
                <a:ea typeface="Calibri" panose="020F0502020204030204" pitchFamily="34" charset="0"/>
                <a:cs typeface="Times New Roman" panose="02020603050405020304" pitchFamily="18" charset="0"/>
              </a:rPr>
              <a:t>and learning opportunities</a:t>
            </a:r>
            <a:endParaRPr lang="en-GB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Progress in developing more coordinated and targeted preventative approaches</a:t>
            </a:r>
          </a:p>
          <a:p>
            <a:pPr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Some strong examples of partnership working to improve health and wellbeing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888181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D87E0-81A2-492C-81A2-6924548F5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84688"/>
            <a:ext cx="7772400" cy="571500"/>
          </a:xfrm>
        </p:spPr>
        <p:txBody>
          <a:bodyPr/>
          <a:lstStyle/>
          <a:p>
            <a:r>
              <a:rPr lang="en-GB" sz="2800" dirty="0"/>
              <a:t>Some key challenges… and an opportunity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C9E5C-6B52-4BB9-A7E0-6BDB93D8E2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88701"/>
            <a:ext cx="7772400" cy="2971800"/>
          </a:xfrm>
        </p:spPr>
        <p:txBody>
          <a:bodyPr/>
          <a:lstStyle/>
          <a:p>
            <a:pPr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00" dirty="0"/>
              <a:t>Health inequalities exacerbated by pandemic and likely to increase further</a:t>
            </a:r>
            <a:endParaRPr lang="en-GB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Ongoing pressures and recruitment challenges across sectors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Covid impact on referrals to and engagement with services and supports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Cost of living crisis</a:t>
            </a:r>
          </a:p>
          <a:p>
            <a:r>
              <a:rPr lang="en-GB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Making the case for investment in prevention</a:t>
            </a:r>
            <a:endParaRPr lang="en-GB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Prevention of drug related deaths (declared a national public health crisis)</a:t>
            </a:r>
          </a:p>
          <a:p>
            <a:pPr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Building understanding of impacts on health inequalities and taking action across the system</a:t>
            </a:r>
          </a:p>
          <a:p>
            <a:pPr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Monitoring progress – how to measure what matters</a:t>
            </a:r>
          </a:p>
          <a:p>
            <a:pPr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n-GB" sz="1400" b="1" dirty="0"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n-GB" sz="1800" b="1" dirty="0">
                <a:cs typeface="Calibri" panose="020F0502020204030204" pitchFamily="34" charset="0"/>
              </a:rPr>
              <a:t>Increasing opportunity to add value and work together and with our communities for transformative change</a:t>
            </a:r>
          </a:p>
          <a:p>
            <a:pPr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n-GB" sz="14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270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FE56F-B3B8-463E-8E29-0AF2903BD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7346"/>
            <a:ext cx="7772400" cy="571500"/>
          </a:xfrm>
        </p:spPr>
        <p:txBody>
          <a:bodyPr/>
          <a:lstStyle/>
          <a:p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Discussion at</a:t>
            </a:r>
            <a:r>
              <a:rPr lang="en-GB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launch breakout session</a:t>
            </a:r>
            <a:br>
              <a:rPr lang="en-GB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F6ABA-2E59-4F1C-B717-EADE9091D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823965"/>
            <a:ext cx="7772400" cy="2971800"/>
          </a:xfrm>
        </p:spPr>
        <p:txBody>
          <a:bodyPr/>
          <a:lstStyle/>
          <a:p>
            <a:pPr marL="0" indent="0">
              <a:buNone/>
            </a:pPr>
            <a:r>
              <a:rPr lang="en-GB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How to deliver transformational change to improve health and wellbeing?</a:t>
            </a:r>
            <a:endParaRPr lang="en-GB" sz="16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400" dirty="0">
                <a:cs typeface="Times New Roman" panose="02020603050405020304" pitchFamily="18" charset="0"/>
              </a:rPr>
              <a:t>shift attention and resources to tackle inequalities</a:t>
            </a:r>
          </a:p>
          <a:p>
            <a:pPr lvl="0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400" dirty="0">
                <a:cs typeface="Times New Roman" panose="02020603050405020304" pitchFamily="18" charset="0"/>
              </a:rPr>
              <a:t>make best use of resources to deliver most impact and added value</a:t>
            </a:r>
          </a:p>
          <a:p>
            <a:pPr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400" dirty="0">
                <a:cs typeface="Times New Roman" panose="02020603050405020304" pitchFamily="18" charset="0"/>
              </a:rPr>
              <a:t>map </a:t>
            </a:r>
            <a:r>
              <a:rPr lang="en-GB" sz="1400" dirty="0" err="1">
                <a:cs typeface="Times New Roman" panose="02020603050405020304" pitchFamily="18" charset="0"/>
              </a:rPr>
              <a:t>interdepedencies</a:t>
            </a:r>
            <a:r>
              <a:rPr lang="en-GB" sz="1400" dirty="0">
                <a:cs typeface="Times New Roman" panose="02020603050405020304" pitchFamily="18" charset="0"/>
              </a:rPr>
              <a:t> </a:t>
            </a:r>
          </a:p>
          <a:p>
            <a:pPr lvl="0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400" dirty="0">
                <a:cs typeface="Times New Roman" panose="02020603050405020304" pitchFamily="18" charset="0"/>
              </a:rPr>
              <a:t>develop collective agreement about where we want to get to and how combine our resources to get best outcome</a:t>
            </a:r>
          </a:p>
          <a:p>
            <a:pPr lvl="0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400" dirty="0">
                <a:cs typeface="Times New Roman" panose="02020603050405020304" pitchFamily="18" charset="0"/>
              </a:rPr>
              <a:t>take a whole systems approach – don’t work in isolation from other workstreams</a:t>
            </a:r>
          </a:p>
          <a:p>
            <a:pPr lvl="0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400" dirty="0">
                <a:cs typeface="Times New Roman" panose="02020603050405020304" pitchFamily="18" charset="0"/>
              </a:rPr>
              <a:t>use the mentality we had during pandemic</a:t>
            </a:r>
          </a:p>
          <a:p>
            <a:pPr lvl="0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400" dirty="0">
                <a:cs typeface="Times New Roman" panose="02020603050405020304" pitchFamily="18" charset="0"/>
              </a:rPr>
              <a:t>look at where collaboration across multiple partners has worked and where there's been real improvement</a:t>
            </a:r>
          </a:p>
          <a:p>
            <a:pPr lvl="0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400" dirty="0">
                <a:cs typeface="Times New Roman" panose="02020603050405020304" pitchFamily="18" charset="0"/>
              </a:rPr>
              <a:t>map against Public Health priorities</a:t>
            </a:r>
          </a:p>
          <a:p>
            <a:pPr lvl="0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400" dirty="0">
                <a:cs typeface="Times New Roman" panose="02020603050405020304" pitchFamily="18" charset="0"/>
              </a:rPr>
              <a:t>understand better what matters to our citizens and staff – look through their lens</a:t>
            </a:r>
          </a:p>
          <a:p>
            <a:pPr lvl="0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400" dirty="0">
                <a:cs typeface="Times New Roman" panose="02020603050405020304" pitchFamily="18" charset="0"/>
              </a:rPr>
              <a:t>think strategically about transformational change and more upstream prevention – tricky, when many services still under high pressure, but needed</a:t>
            </a:r>
          </a:p>
          <a:p>
            <a:pPr marL="0" indent="0">
              <a:buNone/>
            </a:pP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46352476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Briefing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riefing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pitchFamily="-10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pitchFamily="-107" charset="0"/>
          </a:defRPr>
        </a:defPPr>
      </a:lstStyle>
    </a:lnDef>
  </a:objectDefaults>
  <a:extraClrSchemeLst>
    <a:extraClrScheme>
      <a:clrScheme name="Briefing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iefing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iefing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iefing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iefing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iefing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iefing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iefing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iefing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iefing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iefing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iefing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{2B23ACB1-3131-DE42-9C82-0D8B0B400AF0}tf10001076</Template>
  <TotalTime>2489</TotalTime>
  <Words>798</Words>
  <Application>Microsoft Office PowerPoint</Application>
  <PresentationFormat>On-screen Show (16:9)</PresentationFormat>
  <Paragraphs>150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Symbol</vt:lpstr>
      <vt:lpstr>Tahoma</vt:lpstr>
      <vt:lpstr>Wingdings</vt:lpstr>
      <vt:lpstr>Default Theme</vt:lpstr>
      <vt:lpstr>Health and Wellbeing</vt:lpstr>
      <vt:lpstr>SUPPORT  TEAM</vt:lpstr>
      <vt:lpstr>Participants</vt:lpstr>
      <vt:lpstr>Context - Plan for Fife</vt:lpstr>
      <vt:lpstr>Ambition 3 - Reduced levels of preventable ill health and premature mortality across all communities</vt:lpstr>
      <vt:lpstr>Ambition 7 - Every community has access to high quality outdoor, cultural and leisure opportunities</vt:lpstr>
      <vt:lpstr>Areas of progress to date</vt:lpstr>
      <vt:lpstr>Some key challenges… and an opportunity </vt:lpstr>
      <vt:lpstr>Discussion at launch breakout session </vt:lpstr>
      <vt:lpstr>Workshop 1 - Task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Gregor Wilson</dc:creator>
  <cp:lastModifiedBy>Gill Musk</cp:lastModifiedBy>
  <cp:revision>18</cp:revision>
  <dcterms:created xsi:type="dcterms:W3CDTF">2022-08-22T08:24:19Z</dcterms:created>
  <dcterms:modified xsi:type="dcterms:W3CDTF">2022-10-17T15:04:52Z</dcterms:modified>
</cp:coreProperties>
</file>