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4"/>
  </p:sldMasterIdLst>
  <p:notesMasterIdLst>
    <p:notesMasterId r:id="rId19"/>
  </p:notesMasterIdLst>
  <p:sldIdLst>
    <p:sldId id="256" r:id="rId5"/>
    <p:sldId id="312" r:id="rId6"/>
    <p:sldId id="263" r:id="rId7"/>
    <p:sldId id="296" r:id="rId8"/>
    <p:sldId id="285" r:id="rId9"/>
    <p:sldId id="305" r:id="rId10"/>
    <p:sldId id="306" r:id="rId11"/>
    <p:sldId id="307" r:id="rId12"/>
    <p:sldId id="309" r:id="rId13"/>
    <p:sldId id="310" r:id="rId14"/>
    <p:sldId id="302" r:id="rId15"/>
    <p:sldId id="260" r:id="rId16"/>
    <p:sldId id="311" r:id="rId17"/>
    <p:sldId id="292" r:id="rId18"/>
  </p:sldIdLst>
  <p:sldSz cx="9144000" cy="5143500" type="screen16x9"/>
  <p:notesSz cx="6669088" cy="9926638"/>
  <p:defaultTextStyle>
    <a:defPPr>
      <a:defRPr lang="en-US"/>
    </a:defPPr>
    <a:lvl1pPr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1pPr>
    <a:lvl2pPr marL="4572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2pPr>
    <a:lvl3pPr marL="9144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3pPr>
    <a:lvl4pPr marL="13716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4pPr>
    <a:lvl5pPr marL="1828800" algn="ctr" rtl="0" eaLnBrk="0" fontAlgn="base" hangingPunct="0">
      <a:spcBef>
        <a:spcPct val="50000"/>
      </a:spcBef>
      <a:spcAft>
        <a:spcPct val="0"/>
      </a:spcAft>
      <a:defRPr sz="2400" kern="1200">
        <a:solidFill>
          <a:schemeClr val="tx1"/>
        </a:solidFill>
        <a:latin typeface="Tahoma" charset="0"/>
        <a:ea typeface="MS PGothic" charset="0"/>
        <a:cs typeface="MS PGothic" charset="0"/>
      </a:defRPr>
    </a:lvl5pPr>
    <a:lvl6pPr marL="2286000" algn="l" defTabSz="457200" rtl="0" eaLnBrk="1" latinLnBrk="0" hangingPunct="1">
      <a:defRPr sz="2400" kern="1200">
        <a:solidFill>
          <a:schemeClr val="tx1"/>
        </a:solidFill>
        <a:latin typeface="Tahoma" charset="0"/>
        <a:ea typeface="MS PGothic" charset="0"/>
        <a:cs typeface="MS PGothic" charset="0"/>
      </a:defRPr>
    </a:lvl6pPr>
    <a:lvl7pPr marL="2743200" algn="l" defTabSz="457200" rtl="0" eaLnBrk="1" latinLnBrk="0" hangingPunct="1">
      <a:defRPr sz="2400" kern="1200">
        <a:solidFill>
          <a:schemeClr val="tx1"/>
        </a:solidFill>
        <a:latin typeface="Tahoma" charset="0"/>
        <a:ea typeface="MS PGothic" charset="0"/>
        <a:cs typeface="MS PGothic" charset="0"/>
      </a:defRPr>
    </a:lvl7pPr>
    <a:lvl8pPr marL="3200400" algn="l" defTabSz="457200" rtl="0" eaLnBrk="1" latinLnBrk="0" hangingPunct="1">
      <a:defRPr sz="2400" kern="1200">
        <a:solidFill>
          <a:schemeClr val="tx1"/>
        </a:solidFill>
        <a:latin typeface="Tahoma" charset="0"/>
        <a:ea typeface="MS PGothic" charset="0"/>
        <a:cs typeface="MS PGothic" charset="0"/>
      </a:defRPr>
    </a:lvl8pPr>
    <a:lvl9pPr marL="3657600" algn="l" defTabSz="457200" rtl="0" eaLnBrk="1" latinLnBrk="0" hangingPunct="1">
      <a:defRPr sz="2400"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195"/>
    <a:srgbClr val="743C90"/>
    <a:srgbClr val="5F9037"/>
    <a:srgbClr val="A9328C"/>
    <a:srgbClr val="CB4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750" autoAdjust="0"/>
  </p:normalViewPr>
  <p:slideViewPr>
    <p:cSldViewPr snapToGrid="0" snapToObjects="1">
      <p:cViewPr varScale="1">
        <p:scale>
          <a:sx n="69" d="100"/>
          <a:sy n="69" d="100"/>
        </p:scale>
        <p:origin x="141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0338D8A3-A6D6-4839-AC8F-5687195D66F9}" type="datetimeFigureOut">
              <a:rPr lang="en-GB" smtClean="0"/>
              <a:pPr/>
              <a:t>09/12/2022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0A54803F-F960-482E-AF3D-BEC407444A33}" type="slidenum">
              <a:rPr lang="en-GB" smtClean="0"/>
              <a:pPr/>
              <a:t>‹#›</a:t>
            </a:fld>
            <a:endParaRPr lang="en-GB"/>
          </a:p>
        </p:txBody>
      </p:sp>
    </p:spTree>
    <p:extLst>
      <p:ext uri="{BB962C8B-B14F-4D97-AF65-F5344CB8AC3E}">
        <p14:creationId xmlns:p14="http://schemas.microsoft.com/office/powerpoint/2010/main" val="294851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latin typeface="+mn-lt"/>
            </a:endParaRPr>
          </a:p>
        </p:txBody>
      </p:sp>
      <p:sp>
        <p:nvSpPr>
          <p:cNvPr id="4" name="Slide Number Placeholder 3"/>
          <p:cNvSpPr>
            <a:spLocks noGrp="1"/>
          </p:cNvSpPr>
          <p:nvPr>
            <p:ph type="sldNum" sz="quarter" idx="5"/>
          </p:nvPr>
        </p:nvSpPr>
        <p:spPr/>
        <p:txBody>
          <a:bodyPr/>
          <a:lstStyle/>
          <a:p>
            <a:fld id="{0A54803F-F960-482E-AF3D-BEC407444A33}" type="slidenum">
              <a:rPr lang="en-GB" smtClean="0"/>
              <a:pPr/>
              <a:t>1</a:t>
            </a:fld>
            <a:endParaRPr lang="en-GB"/>
          </a:p>
        </p:txBody>
      </p:sp>
    </p:spTree>
    <p:extLst>
      <p:ext uri="{BB962C8B-B14F-4D97-AF65-F5344CB8AC3E}">
        <p14:creationId xmlns:p14="http://schemas.microsoft.com/office/powerpoint/2010/main" val="38914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pre-reading we shared before workshop 2 (available on Leadership Summits website) included some case studies. Some of the learning:</a:t>
            </a:r>
          </a:p>
        </p:txBody>
      </p:sp>
      <p:sp>
        <p:nvSpPr>
          <p:cNvPr id="4" name="Slide Number Placeholder 3"/>
          <p:cNvSpPr>
            <a:spLocks noGrp="1"/>
          </p:cNvSpPr>
          <p:nvPr>
            <p:ph type="sldNum" sz="quarter" idx="5"/>
          </p:nvPr>
        </p:nvSpPr>
        <p:spPr/>
        <p:txBody>
          <a:bodyPr/>
          <a:lstStyle/>
          <a:p>
            <a:fld id="{0A54803F-F960-482E-AF3D-BEC407444A33}" type="slidenum">
              <a:rPr lang="en-GB" smtClean="0"/>
              <a:pPr/>
              <a:t>10</a:t>
            </a:fld>
            <a:endParaRPr lang="en-GB"/>
          </a:p>
        </p:txBody>
      </p:sp>
    </p:spTree>
    <p:extLst>
      <p:ext uri="{BB962C8B-B14F-4D97-AF65-F5344CB8AC3E}">
        <p14:creationId xmlns:p14="http://schemas.microsoft.com/office/powerpoint/2010/main" val="584531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Your feedback at the last workshops asked us to look at interactions and overlaps with other summit workstreams.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Common threads emerging from Place and No Wrong Door workstreams are around how we work and design our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ea typeface="Calibri" panose="020F0502020204030204" pitchFamily="34" charset="0"/>
                <a:cs typeface="Calibri" panose="020F0502020204030204" pitchFamily="34" charset="0"/>
              </a:rPr>
              <a:t>This infographic shows the current state: operating in the context of narrowly defined thematic service structures, vertical hierarchies, silos, often procedure-driven rather than working through an integrated, collaborative and place-based approach.</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872ACC-E7A4-42A0-817F-0C24CFF3F4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60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workshop, we’re asking you to think about what it would take to close the gap between our current and desired states, in terms of 4 aspects of a design ‘brief’.</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Looking at each of the themes, what would it mean for the way we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Plan our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Use our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Design our organisations / services /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j-lt"/>
                <a:ea typeface="Calibri" panose="020F0502020204030204" pitchFamily="34" charset="0"/>
                <a:cs typeface="Times New Roman" panose="02020603050405020304" pitchFamily="18" charset="0"/>
              </a:rPr>
              <a:t>Drive, monitor and evaluate our work?</a:t>
            </a:r>
          </a:p>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13</a:t>
            </a:fld>
            <a:endParaRPr lang="en-GB"/>
          </a:p>
        </p:txBody>
      </p:sp>
    </p:spTree>
    <p:extLst>
      <p:ext uri="{BB962C8B-B14F-4D97-AF65-F5344CB8AC3E}">
        <p14:creationId xmlns:p14="http://schemas.microsoft.com/office/powerpoint/2010/main" val="320742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14</a:t>
            </a:fld>
            <a:endParaRPr lang="en-GB"/>
          </a:p>
        </p:txBody>
      </p:sp>
    </p:spTree>
    <p:extLst>
      <p:ext uri="{BB962C8B-B14F-4D97-AF65-F5344CB8AC3E}">
        <p14:creationId xmlns:p14="http://schemas.microsoft.com/office/powerpoint/2010/main" val="229647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2</a:t>
            </a:fld>
            <a:endParaRPr lang="en-GB"/>
          </a:p>
        </p:txBody>
      </p:sp>
    </p:spTree>
    <p:extLst>
      <p:ext uri="{BB962C8B-B14F-4D97-AF65-F5344CB8AC3E}">
        <p14:creationId xmlns:p14="http://schemas.microsoft.com/office/powerpoint/2010/main" val="376037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3</a:t>
            </a:fld>
            <a:endParaRPr lang="en-GB"/>
          </a:p>
        </p:txBody>
      </p:sp>
    </p:spTree>
    <p:extLst>
      <p:ext uri="{BB962C8B-B14F-4D97-AF65-F5344CB8AC3E}">
        <p14:creationId xmlns:p14="http://schemas.microsoft.com/office/powerpoint/2010/main" val="3760374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4</a:t>
            </a:fld>
            <a:endParaRPr lang="en-GB"/>
          </a:p>
        </p:txBody>
      </p:sp>
    </p:spTree>
    <p:extLst>
      <p:ext uri="{BB962C8B-B14F-4D97-AF65-F5344CB8AC3E}">
        <p14:creationId xmlns:p14="http://schemas.microsoft.com/office/powerpoint/2010/main" val="29587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5</a:t>
            </a:fld>
            <a:endParaRPr lang="en-GB"/>
          </a:p>
        </p:txBody>
      </p:sp>
    </p:spTree>
    <p:extLst>
      <p:ext uri="{BB962C8B-B14F-4D97-AF65-F5344CB8AC3E}">
        <p14:creationId xmlns:p14="http://schemas.microsoft.com/office/powerpoint/2010/main" val="253101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6</a:t>
            </a:fld>
            <a:endParaRPr lang="en-GB"/>
          </a:p>
        </p:txBody>
      </p:sp>
    </p:spTree>
    <p:extLst>
      <p:ext uri="{BB962C8B-B14F-4D97-AF65-F5344CB8AC3E}">
        <p14:creationId xmlns:p14="http://schemas.microsoft.com/office/powerpoint/2010/main" val="186531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 next 3 slides draw together workshop 2 discussions and your feedback at checkout. These were our highest hopes for where we would like to be:</a:t>
            </a:r>
          </a:p>
          <a:p>
            <a:pPr marL="342900" lvl="0" indent="-342900">
              <a:lnSpc>
                <a:spcPct val="107000"/>
              </a:lnSpc>
              <a:spcAft>
                <a:spcPts val="800"/>
              </a:spcAft>
              <a:buFont typeface="Symbol" panose="05050102010706020507" pitchFamily="18" charset="2"/>
              <a:buChar char=""/>
              <a:tabLst>
                <a:tab pos="457200" algn="l"/>
              </a:tabLs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Our neighbourhoods are designed to enable and encourage people of all ages to be physically active and connected.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Our organisations make better use of our collective assets – in particular, our green spaces - for the benefit of staff and the wider community. A focus on green space can impact across all delivery outcomes.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Our shared commitment to wellbeing means our organisations are attractive to new recruits and support employees to be as well as they can be.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We target interventions to those who are least active / facing the starkest inequalities, and those at life transition points, while encouraging a shift in activity levels across the population.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is a large and connected network of ‘community connectors’, and our staff and communities can easily access information about the range of services and opportunities to be active.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We take physical activity seriously. The significant impact of physical inactivity on physical and mental health, and resultant pressure on services, is understood. Physical activity is recognised to be as effective as other health and wellbeing ‘interventions’.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We take forward work across the whole system, including active travel and active health and social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We continue this process of collaborative leadership and bring in missing voices – we “connect the system to more of itself”.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7</a:t>
            </a:fld>
            <a:endParaRPr lang="en-GB"/>
          </a:p>
        </p:txBody>
      </p:sp>
    </p:spTree>
    <p:extLst>
      <p:ext uri="{BB962C8B-B14F-4D97-AF65-F5344CB8AC3E}">
        <p14:creationId xmlns:p14="http://schemas.microsoft.com/office/powerpoint/2010/main" val="299246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In our discussions we identified some features of our current state: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is disconnect between different parts of the system involved in place planning.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could do much more to use our strengths as anchor institutions to open up green spaces to our communities.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have serious and increasing challenges around recruitment, absence rates, staff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We don’t have enough understanding of who the most inactive in our population are and how to reach them most effectively.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are already lots of services and opportunities to take part in physical activity, but they aren’t coordinated or communicated clearly.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Physical activity is seen as a ‘nice to do’ or ‘poor relation’ rather than a major factor in health and wellbeing across population groups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Immediate operational pressures are reducing capacity for teams to raise their gaze to the longer term.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There are concerns and a desire for clarity around budgets and risk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The strong examples of work locally and further afield have some common threads. These include: clear focus, shared commitment, supported and supportive leadership, accountability, credible data, genuine empowerment of frontline staff and communities, willingness to challenge and change old ways of working, giving time, and allowing for ‘failures’ and adaptations.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8</a:t>
            </a:fld>
            <a:endParaRPr lang="en-GB"/>
          </a:p>
        </p:txBody>
      </p:sp>
    </p:spTree>
    <p:extLst>
      <p:ext uri="{BB962C8B-B14F-4D97-AF65-F5344CB8AC3E}">
        <p14:creationId xmlns:p14="http://schemas.microsoft.com/office/powerpoint/2010/main" val="125731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cs typeface="Times New Roman" panose="02020603050405020304" pitchFamily="18" charset="0"/>
              </a:rPr>
              <a:t>The strong examples of local work we heard about in workshop 2 had some common threads. </a:t>
            </a:r>
            <a:endParaRPr lang="en-GB" sz="1100" dirty="0"/>
          </a:p>
        </p:txBody>
      </p:sp>
      <p:sp>
        <p:nvSpPr>
          <p:cNvPr id="4" name="Slide Number Placeholder 3"/>
          <p:cNvSpPr>
            <a:spLocks noGrp="1"/>
          </p:cNvSpPr>
          <p:nvPr>
            <p:ph type="sldNum" sz="quarter" idx="5"/>
          </p:nvPr>
        </p:nvSpPr>
        <p:spPr/>
        <p:txBody>
          <a:bodyPr/>
          <a:lstStyle/>
          <a:p>
            <a:fld id="{0A54803F-F960-482E-AF3D-BEC407444A33}" type="slidenum">
              <a:rPr lang="en-GB" smtClean="0"/>
              <a:pPr/>
              <a:t>9</a:t>
            </a:fld>
            <a:endParaRPr lang="en-GB"/>
          </a:p>
        </p:txBody>
      </p:sp>
    </p:spTree>
    <p:extLst>
      <p:ext uri="{BB962C8B-B14F-4D97-AF65-F5344CB8AC3E}">
        <p14:creationId xmlns:p14="http://schemas.microsoft.com/office/powerpoint/2010/main" val="2426775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8FD388-C714-3E42-866E-236E764CB250}"/>
              </a:ext>
            </a:extLst>
          </p:cNvPr>
          <p:cNvPicPr>
            <a:picLocks noChangeAspect="1"/>
          </p:cNvPicPr>
          <p:nvPr userDrawn="1"/>
        </p:nvPicPr>
        <p:blipFill>
          <a:blip r:embed="rId2"/>
          <a:srcRect/>
          <a:stretch/>
        </p:blipFill>
        <p:spPr>
          <a:xfrm>
            <a:off x="4413" y="0"/>
            <a:ext cx="9135173" cy="5143500"/>
          </a:xfrm>
          <a:prstGeom prst="rect">
            <a:avLst/>
          </a:prstGeom>
          <a:noFill/>
        </p:spPr>
      </p:pic>
      <p:sp>
        <p:nvSpPr>
          <p:cNvPr id="2" name="Title 1"/>
          <p:cNvSpPr>
            <a:spLocks noGrp="1"/>
          </p:cNvSpPr>
          <p:nvPr>
            <p:ph type="ctrTitle"/>
          </p:nvPr>
        </p:nvSpPr>
        <p:spPr>
          <a:xfrm>
            <a:off x="685800" y="2662667"/>
            <a:ext cx="7772400" cy="697367"/>
          </a:xfrm>
        </p:spPr>
        <p:txBody>
          <a:bodyPr/>
          <a:lstStyle>
            <a:lvl1pPr algn="ctr">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408369"/>
            <a:ext cx="6400800" cy="5622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pic>
        <p:nvPicPr>
          <p:cNvPr id="9" name="Picture 8">
            <a:extLst>
              <a:ext uri="{FF2B5EF4-FFF2-40B4-BE49-F238E27FC236}">
                <a16:creationId xmlns:a16="http://schemas.microsoft.com/office/drawing/2014/main" id="{7784A138-2340-2749-980F-E38529B6B896}"/>
              </a:ext>
            </a:extLst>
          </p:cNvPr>
          <p:cNvPicPr>
            <a:picLocks noChangeAspect="1"/>
          </p:cNvPicPr>
          <p:nvPr userDrawn="1"/>
        </p:nvPicPr>
        <p:blipFill>
          <a:blip r:embed="rId3"/>
          <a:srcRect/>
          <a:stretch/>
        </p:blipFill>
        <p:spPr>
          <a:xfrm>
            <a:off x="3207438" y="1172113"/>
            <a:ext cx="2729124" cy="1190698"/>
          </a:xfrm>
          <a:prstGeom prst="rect">
            <a:avLst/>
          </a:prstGeom>
        </p:spPr>
      </p:pic>
    </p:spTree>
    <p:extLst>
      <p:ext uri="{BB962C8B-B14F-4D97-AF65-F5344CB8AC3E}">
        <p14:creationId xmlns:p14="http://schemas.microsoft.com/office/powerpoint/2010/main" val="350474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032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57250"/>
            <a:ext cx="1943100" cy="37147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857250"/>
            <a:ext cx="5676900" cy="37147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814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857250"/>
            <a:ext cx="7772400" cy="5715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858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0125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Our Fife Leadership summits 2022">
            <a:extLst>
              <a:ext uri="{FF2B5EF4-FFF2-40B4-BE49-F238E27FC236}">
                <a16:creationId xmlns:a16="http://schemas.microsoft.com/office/drawing/2014/main" id="{DB024DE7-6B01-DB43-9FA5-F5EF285E2557}"/>
              </a:ext>
            </a:extLst>
          </p:cNvPr>
          <p:cNvPicPr>
            <a:picLocks noChangeAspect="1"/>
          </p:cNvPicPr>
          <p:nvPr userDrawn="1"/>
        </p:nvPicPr>
        <p:blipFill>
          <a:blip r:embed="rId2"/>
          <a:stretch>
            <a:fillRect/>
          </a:stretch>
        </p:blipFill>
        <p:spPr>
          <a:xfrm>
            <a:off x="7220676" y="4196127"/>
            <a:ext cx="1723027" cy="751746"/>
          </a:xfrm>
          <a:prstGeom prst="rect">
            <a:avLst/>
          </a:prstGeom>
        </p:spPr>
      </p:pic>
    </p:spTree>
    <p:extLst>
      <p:ext uri="{BB962C8B-B14F-4D97-AF65-F5344CB8AC3E}">
        <p14:creationId xmlns:p14="http://schemas.microsoft.com/office/powerpoint/2010/main" val="335812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398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38100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899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8124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417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9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4398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3311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09195"/>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85800" y="857250"/>
            <a:ext cx="77724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9" name="Rectangle 3"/>
          <p:cNvSpPr>
            <a:spLocks noGrp="1" noChangeArrowheads="1"/>
          </p:cNvSpPr>
          <p:nvPr>
            <p:ph type="body" idx="1"/>
          </p:nvPr>
        </p:nvSpPr>
        <p:spPr bwMode="auto">
          <a:xfrm>
            <a:off x="685800" y="1600200"/>
            <a:ext cx="7772400"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31" name="Text Box 11"/>
          <p:cNvSpPr txBox="1">
            <a:spLocks noChangeArrowheads="1"/>
          </p:cNvSpPr>
          <p:nvPr userDrawn="1"/>
        </p:nvSpPr>
        <p:spPr bwMode="auto">
          <a:xfrm>
            <a:off x="1070375" y="4255294"/>
            <a:ext cx="377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128"/>
              </a:defRPr>
            </a:lvl1pPr>
            <a:lvl2pPr marL="742950" indent="-285750">
              <a:defRPr sz="2400">
                <a:solidFill>
                  <a:schemeClr val="tx1"/>
                </a:solidFill>
                <a:latin typeface="Tahoma" charset="0"/>
                <a:ea typeface="ＭＳ Ｐゴシック" charset="-128"/>
              </a:defRPr>
            </a:lvl2pPr>
            <a:lvl3pPr marL="1143000" indent="-228600">
              <a:defRPr sz="2400">
                <a:solidFill>
                  <a:schemeClr val="tx1"/>
                </a:solidFill>
                <a:latin typeface="Tahoma" charset="0"/>
                <a:ea typeface="ＭＳ Ｐゴシック" charset="-128"/>
              </a:defRPr>
            </a:lvl3pPr>
            <a:lvl4pPr marL="1600200" indent="-228600">
              <a:defRPr sz="2400">
                <a:solidFill>
                  <a:schemeClr val="tx1"/>
                </a:solidFill>
                <a:latin typeface="Tahoma" charset="0"/>
                <a:ea typeface="ＭＳ Ｐゴシック" charset="-128"/>
              </a:defRPr>
            </a:lvl4pPr>
            <a:lvl5pPr marL="2057400" indent="-228600">
              <a:defRPr sz="2400">
                <a:solidFill>
                  <a:schemeClr val="tx1"/>
                </a:solidFill>
                <a:latin typeface="Tahoma" charset="0"/>
                <a:ea typeface="ＭＳ Ｐゴシック" charset="-128"/>
              </a:defRPr>
            </a:lvl5pPr>
            <a:lvl6pPr marL="2514600" indent="-228600" algn="ctr" eaLnBrk="0" fontAlgn="base" hangingPunct="0">
              <a:spcBef>
                <a:spcPct val="50000"/>
              </a:spcBef>
              <a:spcAft>
                <a:spcPct val="0"/>
              </a:spcAft>
              <a:defRPr sz="2400">
                <a:solidFill>
                  <a:schemeClr val="tx1"/>
                </a:solidFill>
                <a:latin typeface="Tahoma" charset="0"/>
                <a:ea typeface="ＭＳ Ｐゴシック" charset="-128"/>
              </a:defRPr>
            </a:lvl6pPr>
            <a:lvl7pPr marL="2971800" indent="-228600" algn="ctr" eaLnBrk="0" fontAlgn="base" hangingPunct="0">
              <a:spcBef>
                <a:spcPct val="50000"/>
              </a:spcBef>
              <a:spcAft>
                <a:spcPct val="0"/>
              </a:spcAft>
              <a:defRPr sz="2400">
                <a:solidFill>
                  <a:schemeClr val="tx1"/>
                </a:solidFill>
                <a:latin typeface="Tahoma" charset="0"/>
                <a:ea typeface="ＭＳ Ｐゴシック" charset="-128"/>
              </a:defRPr>
            </a:lvl7pPr>
            <a:lvl8pPr marL="3429000" indent="-228600" algn="ctr" eaLnBrk="0" fontAlgn="base" hangingPunct="0">
              <a:spcBef>
                <a:spcPct val="50000"/>
              </a:spcBef>
              <a:spcAft>
                <a:spcPct val="0"/>
              </a:spcAft>
              <a:defRPr sz="2400">
                <a:solidFill>
                  <a:schemeClr val="tx1"/>
                </a:solidFill>
                <a:latin typeface="Tahoma" charset="0"/>
                <a:ea typeface="ＭＳ Ｐゴシック" charset="-128"/>
              </a:defRPr>
            </a:lvl8pPr>
            <a:lvl9pPr marL="3886200" indent="-228600" algn="ctr" eaLnBrk="0" fontAlgn="base" hangingPunct="0">
              <a:spcBef>
                <a:spcPct val="50000"/>
              </a:spcBef>
              <a:spcAft>
                <a:spcPct val="0"/>
              </a:spcAft>
              <a:defRPr sz="2400">
                <a:solidFill>
                  <a:schemeClr val="tx1"/>
                </a:solidFill>
                <a:latin typeface="Tahoma" charset="0"/>
                <a:ea typeface="ＭＳ Ｐゴシック" charset="-128"/>
              </a:defRPr>
            </a:lvl9pPr>
          </a:lstStyle>
          <a:p>
            <a:pPr>
              <a:defRPr/>
            </a:pPr>
            <a:r>
              <a:rPr lang="en-GB" sz="2400">
                <a:cs typeface="+mn-cs"/>
              </a:rPr>
              <a:t> </a:t>
            </a:r>
            <a:r>
              <a:rPr lang="en-GB" sz="2400">
                <a:cs typeface="+mn-cs"/>
                <a:sym typeface="Wingdings" charset="2"/>
              </a:rPr>
              <a:t> </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eaLnBrk="1" fontAlgn="base" hangingPunct="1">
        <a:spcBef>
          <a:spcPct val="0"/>
        </a:spcBef>
        <a:spcAft>
          <a:spcPct val="0"/>
        </a:spcAft>
        <a:defRPr sz="3600" b="1">
          <a:solidFill>
            <a:schemeClr val="bg1"/>
          </a:solidFill>
          <a:latin typeface="+mj-lt"/>
          <a:ea typeface="MS PGothic" pitchFamily="34" charset="-128"/>
          <a:cs typeface="MS PGothic" charset="0"/>
        </a:defRPr>
      </a:lvl1pPr>
      <a:lvl2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2pPr>
      <a:lvl3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3pPr>
      <a:lvl4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4pPr>
      <a:lvl5pPr algn="l" rtl="0" eaLnBrk="1" fontAlgn="base" hangingPunct="1">
        <a:spcBef>
          <a:spcPct val="0"/>
        </a:spcBef>
        <a:spcAft>
          <a:spcPct val="0"/>
        </a:spcAft>
        <a:defRPr sz="3600" b="1">
          <a:solidFill>
            <a:srgbClr val="004457"/>
          </a:solidFill>
          <a:latin typeface="Arial" pitchFamily="-107" charset="0"/>
          <a:ea typeface="MS PGothic" pitchFamily="34" charset="-128"/>
          <a:cs typeface="MS PGothic" charset="0"/>
        </a:defRPr>
      </a:lvl5pPr>
      <a:lvl6pPr marL="457200" algn="l" rtl="0" eaLnBrk="1" fontAlgn="base" hangingPunct="1">
        <a:spcBef>
          <a:spcPct val="0"/>
        </a:spcBef>
        <a:spcAft>
          <a:spcPct val="0"/>
        </a:spcAft>
        <a:defRPr sz="3600" b="1">
          <a:solidFill>
            <a:srgbClr val="004457"/>
          </a:solidFill>
          <a:latin typeface="Arial" pitchFamily="-107" charset="0"/>
        </a:defRPr>
      </a:lvl6pPr>
      <a:lvl7pPr marL="914400" algn="l" rtl="0" eaLnBrk="1" fontAlgn="base" hangingPunct="1">
        <a:spcBef>
          <a:spcPct val="0"/>
        </a:spcBef>
        <a:spcAft>
          <a:spcPct val="0"/>
        </a:spcAft>
        <a:defRPr sz="3600" b="1">
          <a:solidFill>
            <a:srgbClr val="004457"/>
          </a:solidFill>
          <a:latin typeface="Arial" pitchFamily="-107" charset="0"/>
        </a:defRPr>
      </a:lvl7pPr>
      <a:lvl8pPr marL="1371600" algn="l" rtl="0" eaLnBrk="1" fontAlgn="base" hangingPunct="1">
        <a:spcBef>
          <a:spcPct val="0"/>
        </a:spcBef>
        <a:spcAft>
          <a:spcPct val="0"/>
        </a:spcAft>
        <a:defRPr sz="3600" b="1">
          <a:solidFill>
            <a:srgbClr val="004457"/>
          </a:solidFill>
          <a:latin typeface="Arial" pitchFamily="-107" charset="0"/>
        </a:defRPr>
      </a:lvl8pPr>
      <a:lvl9pPr marL="1828800" algn="l" rtl="0" eaLnBrk="1" fontAlgn="base" hangingPunct="1">
        <a:spcBef>
          <a:spcPct val="0"/>
        </a:spcBef>
        <a:spcAft>
          <a:spcPct val="0"/>
        </a:spcAft>
        <a:defRPr sz="3600" b="1">
          <a:solidFill>
            <a:srgbClr val="004457"/>
          </a:solidFill>
          <a:latin typeface="Arial" pitchFamily="-107" charset="0"/>
        </a:defRPr>
      </a:lvl9pPr>
    </p:titleStyle>
    <p:bodyStyle>
      <a:lvl1pPr marL="342900" indent="-342900" algn="l" rtl="0" eaLnBrk="1" fontAlgn="base" hangingPunct="1">
        <a:spcBef>
          <a:spcPct val="20000"/>
        </a:spcBef>
        <a:spcAft>
          <a:spcPct val="0"/>
        </a:spcAft>
        <a:buClr>
          <a:schemeClr val="bg1"/>
        </a:buClr>
        <a:buChar char="•"/>
        <a:defRPr sz="3000">
          <a:solidFill>
            <a:schemeClr val="bg1"/>
          </a:solidFill>
          <a:latin typeface="+mn-lt"/>
          <a:ea typeface="MS PGothic" pitchFamily="34" charset="-128"/>
          <a:cs typeface="MS PGothic" charset="0"/>
        </a:defRPr>
      </a:lvl1pPr>
      <a:lvl2pPr marL="742950" indent="-285750" algn="l" rtl="0" eaLnBrk="1" fontAlgn="base" hangingPunct="1">
        <a:spcBef>
          <a:spcPct val="20000"/>
        </a:spcBef>
        <a:spcAft>
          <a:spcPct val="0"/>
        </a:spcAft>
        <a:buClr>
          <a:schemeClr val="bg1"/>
        </a:buClr>
        <a:buChar char="–"/>
        <a:defRPr sz="2600">
          <a:solidFill>
            <a:schemeClr val="bg1"/>
          </a:solidFill>
          <a:latin typeface="+mn-lt"/>
          <a:ea typeface="MS PGothic" pitchFamily="34" charset="-128"/>
          <a:cs typeface="MS PGothic" charset="0"/>
        </a:defRPr>
      </a:lvl2pPr>
      <a:lvl3pPr marL="1143000" indent="-228600" algn="l" rtl="0" eaLnBrk="1" fontAlgn="base" hangingPunct="1">
        <a:spcBef>
          <a:spcPct val="20000"/>
        </a:spcBef>
        <a:spcAft>
          <a:spcPct val="0"/>
        </a:spcAft>
        <a:buClr>
          <a:schemeClr val="bg1"/>
        </a:buClr>
        <a:buChar char="•"/>
        <a:defRPr sz="2400">
          <a:solidFill>
            <a:schemeClr val="bg1"/>
          </a:solidFill>
          <a:latin typeface="+mn-lt"/>
          <a:ea typeface="MS PGothic" pitchFamily="34" charset="-128"/>
          <a:cs typeface="MS PGothic" charset="0"/>
        </a:defRPr>
      </a:lvl3pPr>
      <a:lvl4pPr marL="1600200" indent="-228600"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4pPr>
      <a:lvl5pPr marL="2057400" indent="-228600" algn="l" rtl="0" eaLnBrk="1" fontAlgn="base" hangingPunct="1">
        <a:spcBef>
          <a:spcPct val="20000"/>
        </a:spcBef>
        <a:spcAft>
          <a:spcPct val="0"/>
        </a:spcAft>
        <a:buClr>
          <a:schemeClr val="bg1"/>
        </a:buClr>
        <a:buChar char="»"/>
        <a:defRPr sz="2000">
          <a:solidFill>
            <a:schemeClr val="bg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6pPr>
      <a:lvl7pPr marL="29718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7pPr>
      <a:lvl8pPr marL="34290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8pPr>
      <a:lvl9pPr marL="3886200" indent="-228600" algn="l" rtl="0" eaLnBrk="1" fontAlgn="base" hangingPunct="1">
        <a:spcBef>
          <a:spcPct val="20000"/>
        </a:spcBef>
        <a:spcAft>
          <a:spcPct val="0"/>
        </a:spcAft>
        <a:buClr>
          <a:srgbClr val="EC142B"/>
        </a:buClr>
        <a:buChar char="»"/>
        <a:defRPr sz="2000">
          <a:solidFill>
            <a:srgbClr val="004457"/>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our.fife.scot/leadersh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79EE-C753-7746-ADD6-58BC7B3E0B6C}"/>
              </a:ext>
            </a:extLst>
          </p:cNvPr>
          <p:cNvSpPr>
            <a:spLocks noGrp="1"/>
          </p:cNvSpPr>
          <p:nvPr>
            <p:ph type="ctrTitle"/>
          </p:nvPr>
        </p:nvSpPr>
        <p:spPr>
          <a:xfrm>
            <a:off x="685800" y="2497204"/>
            <a:ext cx="7772400" cy="697367"/>
          </a:xfrm>
        </p:spPr>
        <p:txBody>
          <a:bodyPr/>
          <a:lstStyle/>
          <a:p>
            <a:r>
              <a:rPr lang="en-US" dirty="0"/>
              <a:t>Health and Wellbeing</a:t>
            </a:r>
          </a:p>
        </p:txBody>
      </p:sp>
      <p:sp>
        <p:nvSpPr>
          <p:cNvPr id="3" name="Subtitle 2">
            <a:extLst>
              <a:ext uri="{FF2B5EF4-FFF2-40B4-BE49-F238E27FC236}">
                <a16:creationId xmlns:a16="http://schemas.microsoft.com/office/drawing/2014/main" id="{028B294A-F4A3-AC48-8BC1-AB21D1D38FEC}"/>
              </a:ext>
            </a:extLst>
          </p:cNvPr>
          <p:cNvSpPr>
            <a:spLocks noGrp="1"/>
          </p:cNvSpPr>
          <p:nvPr>
            <p:ph type="subTitle" idx="1"/>
          </p:nvPr>
        </p:nvSpPr>
        <p:spPr>
          <a:xfrm>
            <a:off x="1371600" y="3194571"/>
            <a:ext cx="6400800" cy="562265"/>
          </a:xfrm>
        </p:spPr>
        <p:txBody>
          <a:bodyPr/>
          <a:lstStyle/>
          <a:p>
            <a:r>
              <a:rPr lang="en-US" dirty="0"/>
              <a:t>Workshop 3 – 12</a:t>
            </a:r>
            <a:r>
              <a:rPr lang="en-US" baseline="30000" dirty="0"/>
              <a:t>th</a:t>
            </a:r>
            <a:r>
              <a:rPr lang="en-US" dirty="0"/>
              <a:t> December</a:t>
            </a:r>
          </a:p>
        </p:txBody>
      </p:sp>
    </p:spTree>
    <p:extLst>
      <p:ext uri="{BB962C8B-B14F-4D97-AF65-F5344CB8AC3E}">
        <p14:creationId xmlns:p14="http://schemas.microsoft.com/office/powerpoint/2010/main" val="270347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3EB-1B80-4355-9230-7EC5F504014C}"/>
              </a:ext>
            </a:extLst>
          </p:cNvPr>
          <p:cNvSpPr>
            <a:spLocks noGrp="1"/>
          </p:cNvSpPr>
          <p:nvPr>
            <p:ph type="title"/>
          </p:nvPr>
        </p:nvSpPr>
        <p:spPr>
          <a:xfrm>
            <a:off x="685800" y="285750"/>
            <a:ext cx="7772400" cy="571500"/>
          </a:xfrm>
        </p:spPr>
        <p:txBody>
          <a:bodyPr/>
          <a:lstStyle/>
          <a:p>
            <a:r>
              <a:rPr lang="en-GB" dirty="0"/>
              <a:t>Case studies</a:t>
            </a:r>
          </a:p>
        </p:txBody>
      </p:sp>
      <p:sp>
        <p:nvSpPr>
          <p:cNvPr id="4" name="Rectangle: Rounded Corners 3">
            <a:extLst>
              <a:ext uri="{FF2B5EF4-FFF2-40B4-BE49-F238E27FC236}">
                <a16:creationId xmlns:a16="http://schemas.microsoft.com/office/drawing/2014/main" id="{6E3DCF18-27DA-4D7E-9773-B4E21C59F21C}"/>
              </a:ext>
            </a:extLst>
          </p:cNvPr>
          <p:cNvSpPr/>
          <p:nvPr/>
        </p:nvSpPr>
        <p:spPr bwMode="auto">
          <a:xfrm>
            <a:off x="685800" y="857250"/>
            <a:ext cx="3629891" cy="41026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Newham Community Health Champions</a:t>
            </a:r>
          </a:p>
          <a:p>
            <a:r>
              <a:rPr lang="en-GB" sz="1400" dirty="0">
                <a:latin typeface="Calibri" panose="020F0502020204030204" pitchFamily="34" charset="0"/>
                <a:cs typeface="Calibri" panose="020F0502020204030204" pitchFamily="34" charset="0"/>
              </a:rPr>
              <a:t>Put power in the hands of the community</a:t>
            </a:r>
          </a:p>
          <a:p>
            <a:r>
              <a:rPr lang="en-GB" sz="1400" dirty="0">
                <a:latin typeface="Calibri" panose="020F0502020204030204" pitchFamily="34" charset="0"/>
                <a:cs typeface="Calibri" panose="020F0502020204030204" pitchFamily="34" charset="0"/>
              </a:rPr>
              <a:t>Be honest</a:t>
            </a:r>
          </a:p>
          <a:p>
            <a:r>
              <a:rPr lang="en-GB" sz="1400" dirty="0">
                <a:latin typeface="Calibri" panose="020F0502020204030204" pitchFamily="34" charset="0"/>
                <a:cs typeface="Calibri" panose="020F0502020204030204" pitchFamily="34" charset="0"/>
              </a:rPr>
              <a:t>Respond on the community’s timeline, not the Council’s timeline</a:t>
            </a:r>
          </a:p>
          <a:p>
            <a:r>
              <a:rPr lang="en-GB" sz="1400" dirty="0">
                <a:latin typeface="Calibri" panose="020F0502020204030204" pitchFamily="34" charset="0"/>
                <a:cs typeface="Calibri" panose="020F0502020204030204" pitchFamily="34" charset="0"/>
              </a:rPr>
              <a:t>Trust – and earn trust </a:t>
            </a:r>
          </a:p>
          <a:p>
            <a:r>
              <a:rPr lang="en-GB" sz="1400" dirty="0">
                <a:latin typeface="Calibri" panose="020F0502020204030204" pitchFamily="34" charset="0"/>
                <a:cs typeface="Calibri" panose="020F0502020204030204" pitchFamily="34" charset="0"/>
              </a:rPr>
              <a:t>Meet people where they are not where the system / officials are</a:t>
            </a:r>
          </a:p>
          <a:p>
            <a:r>
              <a:rPr lang="en-GB" sz="1400" dirty="0">
                <a:latin typeface="Calibri" panose="020F0502020204030204" pitchFamily="34" charset="0"/>
                <a:cs typeface="Calibri" panose="020F0502020204030204" pitchFamily="34" charset="0"/>
              </a:rPr>
              <a:t>Connect into policy and practice – share what we hear </a:t>
            </a:r>
          </a:p>
          <a:p>
            <a:r>
              <a:rPr lang="en-GB" sz="1400" dirty="0">
                <a:latin typeface="Calibri" panose="020F0502020204030204" pitchFamily="34" charset="0"/>
                <a:cs typeface="Calibri" panose="020F0502020204030204" pitchFamily="34" charset="0"/>
              </a:rPr>
              <a:t>Share information that Champions can use – but don’t tell Champions what to do</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BB770D51-9C28-475E-8931-C0481BA4847D}"/>
              </a:ext>
            </a:extLst>
          </p:cNvPr>
          <p:cNvSpPr>
            <a:spLocks noGrp="1"/>
          </p:cNvSpPr>
          <p:nvPr>
            <p:ph idx="1"/>
          </p:nvPr>
        </p:nvSpPr>
        <p:spPr bwMode="auto">
          <a:xfrm>
            <a:off x="4710544" y="841665"/>
            <a:ext cx="3629891" cy="410267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Healthier Fleetwood</a:t>
            </a:r>
          </a:p>
          <a:p>
            <a:pPr marL="0" indent="0" algn="ctr">
              <a:buNone/>
            </a:pPr>
            <a:r>
              <a:rPr lang="en-GB" sz="1400" dirty="0">
                <a:solidFill>
                  <a:schemeClr val="tx1"/>
                </a:solidFill>
                <a:latin typeface="Calibri" panose="020F0502020204030204" pitchFamily="34" charset="0"/>
                <a:cs typeface="Calibri" panose="020F0502020204030204" pitchFamily="34" charset="0"/>
              </a:rPr>
              <a:t>Creating a healthier community (not just treating illnesses)</a:t>
            </a:r>
          </a:p>
          <a:p>
            <a:pPr marL="0" indent="0" algn="ctr">
              <a:buNone/>
            </a:pPr>
            <a:r>
              <a:rPr lang="en-GB" sz="1400" dirty="0">
                <a:solidFill>
                  <a:schemeClr val="tx1"/>
                </a:solidFill>
                <a:latin typeface="Calibri" panose="020F0502020204030204" pitchFamily="34" charset="0"/>
                <a:cs typeface="Calibri" panose="020F0502020204030204" pitchFamily="34" charset="0"/>
              </a:rPr>
              <a:t>Building connection, confidence, control</a:t>
            </a:r>
          </a:p>
          <a:p>
            <a:pPr marL="0" marR="0" indent="0" algn="ctr" defTabSz="914400" rtl="0" eaLnBrk="0" fontAlgn="base" latinLnBrk="0" hangingPunct="0">
              <a:lnSpc>
                <a:spcPct val="100000"/>
              </a:lnSpc>
              <a:spcBef>
                <a:spcPct val="50000"/>
              </a:spcBef>
              <a:spcAft>
                <a:spcPct val="0"/>
              </a:spcAft>
              <a:buClrTx/>
              <a:buSzTx/>
              <a:buFontTx/>
              <a:buNone/>
              <a:tabLst/>
            </a:pPr>
            <a:r>
              <a:rPr lang="en-GB" sz="1400" dirty="0">
                <a:solidFill>
                  <a:schemeClr val="tx1"/>
                </a:solidFill>
                <a:latin typeface="Calibri" panose="020F0502020204030204" pitchFamily="34" charset="0"/>
                <a:cs typeface="Calibri" panose="020F0502020204030204" pitchFamily="34" charset="0"/>
              </a:rPr>
              <a:t>Activities for people to come together and become ‘doers’ (rather than done to)</a:t>
            </a:r>
          </a:p>
          <a:p>
            <a:pPr marL="0" marR="0" indent="0" algn="ctr" defTabSz="914400" rtl="0" eaLnBrk="0" fontAlgn="base" latinLnBrk="0" hangingPunct="0">
              <a:lnSpc>
                <a:spcPct val="100000"/>
              </a:lnSpc>
              <a:spcBef>
                <a:spcPct val="50000"/>
              </a:spcBef>
              <a:spcAft>
                <a:spcPct val="0"/>
              </a:spcAft>
              <a:buClrTx/>
              <a:buSzTx/>
              <a:buFontTx/>
              <a:buNone/>
              <a:tabLst/>
            </a:pPr>
            <a:r>
              <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Shared commitment across partners</a:t>
            </a:r>
          </a:p>
          <a:p>
            <a:pPr marL="0" indent="0" algn="ctr" eaLnBrk="0" hangingPunct="0">
              <a:spcBef>
                <a:spcPct val="50000"/>
              </a:spcBef>
              <a:buClrTx/>
              <a:buNone/>
            </a:pPr>
            <a:r>
              <a:rPr lang="en-GB" sz="1400" b="1" dirty="0">
                <a:solidFill>
                  <a:schemeClr val="tx1"/>
                </a:solidFill>
                <a:latin typeface="Calibri" panose="020F0502020204030204" pitchFamily="34" charset="0"/>
                <a:cs typeface="Calibri" panose="020F0502020204030204" pitchFamily="34" charset="0"/>
              </a:rPr>
              <a:t>Results:</a:t>
            </a:r>
          </a:p>
          <a:p>
            <a:pPr marL="0" indent="0" algn="ctr" eaLnBrk="0" hangingPunct="0">
              <a:spcBef>
                <a:spcPct val="50000"/>
              </a:spcBef>
              <a:buClrTx/>
              <a:buNone/>
            </a:pPr>
            <a:r>
              <a:rPr lang="en-GB" sz="1400" dirty="0">
                <a:solidFill>
                  <a:schemeClr val="tx1"/>
                </a:solidFill>
                <a:latin typeface="Calibri" panose="020F0502020204030204" pitchFamily="34" charset="0"/>
                <a:cs typeface="Calibri" panose="020F0502020204030204" pitchFamily="34" charset="0"/>
              </a:rPr>
              <a:t>improvements in mental / physical health</a:t>
            </a:r>
          </a:p>
          <a:p>
            <a:pPr marL="0" indent="0" algn="ctr" eaLnBrk="0" hangingPunct="0">
              <a:spcBef>
                <a:spcPct val="50000"/>
              </a:spcBef>
              <a:buClrTx/>
              <a:buNone/>
            </a:pPr>
            <a:r>
              <a:rPr lang="en-GB" sz="1400" dirty="0">
                <a:solidFill>
                  <a:schemeClr val="tx1"/>
                </a:solidFill>
                <a:latin typeface="Calibri" panose="020F0502020204030204" pitchFamily="34" charset="0"/>
                <a:cs typeface="Calibri" panose="020F0502020204030204" pitchFamily="34" charset="0"/>
              </a:rPr>
              <a:t>reduction in mental health prescriptions </a:t>
            </a:r>
          </a:p>
          <a:p>
            <a:pPr marL="0" indent="0" algn="ctr" eaLnBrk="0" hangingPunct="0">
              <a:spcBef>
                <a:spcPct val="50000"/>
              </a:spcBef>
              <a:buClrTx/>
              <a:buNone/>
            </a:pPr>
            <a:r>
              <a:rPr lang="en-GB" sz="1400" dirty="0">
                <a:solidFill>
                  <a:schemeClr val="tx1"/>
                </a:solidFill>
                <a:latin typeface="Calibri" panose="020F0502020204030204" pitchFamily="34" charset="0"/>
                <a:cs typeface="Calibri" panose="020F0502020204030204" pitchFamily="34" charset="0"/>
              </a:rPr>
              <a:t> reduction in use of services  - 20% reduction in A&amp;E attendances over 2 years</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99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4FE3-99FE-A3A9-55DE-62CDD6C382D0}"/>
              </a:ext>
            </a:extLst>
          </p:cNvPr>
          <p:cNvSpPr>
            <a:spLocks noGrp="1"/>
          </p:cNvSpPr>
          <p:nvPr>
            <p:ph type="title"/>
          </p:nvPr>
        </p:nvSpPr>
        <p:spPr>
          <a:xfrm>
            <a:off x="259876" y="226034"/>
            <a:ext cx="8520485" cy="571500"/>
          </a:xfrm>
        </p:spPr>
        <p:txBody>
          <a:bodyPr/>
          <a:lstStyle/>
          <a:p>
            <a:r>
              <a:rPr lang="en-GB" dirty="0"/>
              <a:t>Summit masterclasses </a:t>
            </a:r>
            <a:r>
              <a:rPr lang="en-GB" sz="1200" dirty="0">
                <a:hlinkClick r:id="rId2">
                  <a:extLst>
                    <a:ext uri="{A12FA001-AC4F-418D-AE19-62706E023703}">
                      <ahyp:hlinkClr xmlns:ahyp="http://schemas.microsoft.com/office/drawing/2018/hyperlinkcolor" val="tx"/>
                    </a:ext>
                  </a:extLst>
                </a:hlinkClick>
              </a:rPr>
              <a:t>https://our.fife.scot/leadership</a:t>
            </a:r>
            <a:br>
              <a:rPr lang="en-GB" sz="3600" dirty="0"/>
            </a:br>
            <a:endParaRPr lang="en-GB" dirty="0"/>
          </a:p>
        </p:txBody>
      </p:sp>
      <p:sp>
        <p:nvSpPr>
          <p:cNvPr id="3" name="Content Placeholder 2">
            <a:extLst>
              <a:ext uri="{FF2B5EF4-FFF2-40B4-BE49-F238E27FC236}">
                <a16:creationId xmlns:a16="http://schemas.microsoft.com/office/drawing/2014/main" id="{DC9F2AA6-730E-AA5D-6947-BC426A6C8776}"/>
              </a:ext>
            </a:extLst>
          </p:cNvPr>
          <p:cNvSpPr>
            <a:spLocks noGrp="1"/>
          </p:cNvSpPr>
          <p:nvPr>
            <p:ph idx="1"/>
          </p:nvPr>
        </p:nvSpPr>
        <p:spPr>
          <a:xfrm>
            <a:off x="633919" y="1016541"/>
            <a:ext cx="7772400" cy="2971800"/>
          </a:xfrm>
        </p:spPr>
        <p:txBody>
          <a:bodyPr/>
          <a:lstStyle/>
          <a:p>
            <a:endParaRPr lang="en-GB" dirty="0"/>
          </a:p>
          <a:p>
            <a:endParaRPr lang="en-GB" dirty="0"/>
          </a:p>
        </p:txBody>
      </p:sp>
      <p:sp>
        <p:nvSpPr>
          <p:cNvPr id="4" name="Rectangle 3">
            <a:extLst>
              <a:ext uri="{FF2B5EF4-FFF2-40B4-BE49-F238E27FC236}">
                <a16:creationId xmlns:a16="http://schemas.microsoft.com/office/drawing/2014/main" id="{FFAACEAF-0BE9-1EF4-7EF4-F0B9B48BCB56}"/>
              </a:ext>
            </a:extLst>
          </p:cNvPr>
          <p:cNvSpPr/>
          <p:nvPr/>
        </p:nvSpPr>
        <p:spPr bwMode="auto">
          <a:xfrm>
            <a:off x="355597" y="578527"/>
            <a:ext cx="8154481" cy="87602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mj-lt"/>
              </a:rPr>
              <a:t>Prof. Catherine Needham – Author of 21</a:t>
            </a:r>
            <a:r>
              <a:rPr kumimoji="0" lang="en-GB" sz="1200" b="1" i="0" u="none" strike="noStrike" cap="none" normalizeH="0" baseline="30000" dirty="0">
                <a:ln>
                  <a:noFill/>
                </a:ln>
                <a:solidFill>
                  <a:schemeClr val="tx1"/>
                </a:solidFill>
                <a:effectLst/>
                <a:latin typeface="+mj-lt"/>
              </a:rPr>
              <a:t>st</a:t>
            </a:r>
            <a:r>
              <a:rPr kumimoji="0" lang="en-GB" sz="1200" b="1" i="0" u="none" strike="noStrike" cap="none" normalizeH="0" baseline="0" dirty="0">
                <a:ln>
                  <a:noFill/>
                </a:ln>
                <a:solidFill>
                  <a:schemeClr val="tx1"/>
                </a:solidFill>
                <a:effectLst/>
                <a:latin typeface="+mj-lt"/>
              </a:rPr>
              <a:t> Century Public Servant</a:t>
            </a:r>
          </a:p>
          <a:p>
            <a:pPr algn="l">
              <a:buFont typeface="Arial" panose="020B0604020202020204" pitchFamily="34" charset="0"/>
              <a:buChar char="•"/>
            </a:pPr>
            <a:r>
              <a:rPr lang="en-GB" sz="1200" b="0" i="0" dirty="0">
                <a:solidFill>
                  <a:srgbClr val="333333"/>
                </a:solidFill>
                <a:effectLst/>
                <a:latin typeface="+mj-lt"/>
              </a:rPr>
              <a:t> emphasised the power of common purpose and the leadership skills needed to support successful service redesign and whole system change</a:t>
            </a:r>
          </a:p>
          <a:p>
            <a:pPr marL="0" marR="0" indent="0" algn="l" defTabSz="914400" rtl="0" eaLnBrk="0" fontAlgn="base" latinLnBrk="0" hangingPunct="0">
              <a:lnSpc>
                <a:spcPct val="100000"/>
              </a:lnSpc>
              <a:spcBef>
                <a:spcPct val="50000"/>
              </a:spcBef>
              <a:spcAft>
                <a:spcPct val="0"/>
              </a:spcAft>
              <a:buClrTx/>
              <a:buSzTx/>
              <a:buFontTx/>
              <a:buNone/>
              <a:tabLst/>
            </a:pPr>
            <a:endParaRPr kumimoji="0" lang="en-GB" sz="1200" b="0" i="0" u="none" strike="noStrike" cap="none" normalizeH="0" baseline="0" dirty="0">
              <a:ln>
                <a:noFill/>
              </a:ln>
              <a:solidFill>
                <a:schemeClr val="tx1"/>
              </a:solidFill>
              <a:effectLst/>
              <a:latin typeface="Tahoma" pitchFamily="-107" charset="0"/>
            </a:endParaRPr>
          </a:p>
        </p:txBody>
      </p:sp>
      <p:sp>
        <p:nvSpPr>
          <p:cNvPr id="5" name="Rectangle 4">
            <a:extLst>
              <a:ext uri="{FF2B5EF4-FFF2-40B4-BE49-F238E27FC236}">
                <a16:creationId xmlns:a16="http://schemas.microsoft.com/office/drawing/2014/main" id="{53B479E7-638C-5A45-84C0-BBF9FBE0ACED}"/>
              </a:ext>
            </a:extLst>
          </p:cNvPr>
          <p:cNvSpPr/>
          <p:nvPr/>
        </p:nvSpPr>
        <p:spPr bwMode="auto">
          <a:xfrm>
            <a:off x="355597" y="1595738"/>
            <a:ext cx="8154481" cy="914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mj-lt"/>
              </a:rPr>
              <a:t>Adam Lent &amp; Jessica Studdert – New Local, The Community Paradigm &amp; Community Power Evidence Base</a:t>
            </a:r>
          </a:p>
          <a:p>
            <a:pPr marL="171450" marR="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GB" sz="1200" i="0" dirty="0">
                <a:solidFill>
                  <a:srgbClr val="000000"/>
                </a:solidFill>
                <a:effectLst/>
                <a:latin typeface="+mj-lt"/>
              </a:rPr>
              <a:t>set out the case for a fundamental shift in how public services work – to share power with people rather than hoard it. Provided the evidence of the 6 benefits of community powered approaches. </a:t>
            </a:r>
            <a:endParaRPr kumimoji="0" lang="en-GB" sz="1200" b="1" i="0" u="none" strike="noStrike" cap="none" normalizeH="0" baseline="0" dirty="0">
              <a:ln>
                <a:noFill/>
              </a:ln>
              <a:solidFill>
                <a:schemeClr val="tx1"/>
              </a:solidFill>
              <a:effectLst/>
              <a:latin typeface="+mj-lt"/>
            </a:endParaRPr>
          </a:p>
        </p:txBody>
      </p:sp>
      <p:sp>
        <p:nvSpPr>
          <p:cNvPr id="6" name="Rectangle 5">
            <a:extLst>
              <a:ext uri="{FF2B5EF4-FFF2-40B4-BE49-F238E27FC236}">
                <a16:creationId xmlns:a16="http://schemas.microsoft.com/office/drawing/2014/main" id="{37B047E6-EA9D-5884-12FE-8BA4721B6823}"/>
              </a:ext>
            </a:extLst>
          </p:cNvPr>
          <p:cNvSpPr/>
          <p:nvPr/>
        </p:nvSpPr>
        <p:spPr bwMode="auto">
          <a:xfrm>
            <a:off x="355597" y="2649838"/>
            <a:ext cx="8154481" cy="108490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mj-lt"/>
              </a:rPr>
              <a:t>Chris Naylor – London Borough of Barking &amp; Dagenham, Community Solutions</a:t>
            </a:r>
          </a:p>
          <a:p>
            <a:pPr marL="171450" marR="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GB" sz="1200" dirty="0">
                <a:latin typeface="+mj-lt"/>
              </a:rPr>
              <a:t>p</a:t>
            </a:r>
            <a:r>
              <a:rPr kumimoji="0" lang="en-GB" sz="1200" i="0" u="none" strike="noStrike" cap="none" normalizeH="0" baseline="0" dirty="0">
                <a:ln>
                  <a:noFill/>
                </a:ln>
                <a:solidFill>
                  <a:schemeClr val="tx1"/>
                </a:solidFill>
                <a:effectLst/>
                <a:latin typeface="+mj-lt"/>
              </a:rPr>
              <a:t>romoted a go big or go home approach. Advocated the </a:t>
            </a:r>
            <a:r>
              <a:rPr lang="en-GB" sz="1200" dirty="0">
                <a:latin typeface="+mj-lt"/>
              </a:rPr>
              <a:t>issue one of design in public services – a structural problem and capability and not necessarily a policy problem. Key to success is using data understand problems and know your residents and having the capability to act in single community focussed directorate / partner arrangement. </a:t>
            </a:r>
            <a:endParaRPr kumimoji="0" lang="en-GB" sz="1200" i="0" u="none" strike="noStrike" cap="none" normalizeH="0" baseline="0" dirty="0">
              <a:ln>
                <a:noFill/>
              </a:ln>
              <a:solidFill>
                <a:schemeClr val="tx1"/>
              </a:solidFill>
              <a:effectLst/>
              <a:latin typeface="+mj-lt"/>
            </a:endParaRPr>
          </a:p>
        </p:txBody>
      </p:sp>
      <p:sp>
        <p:nvSpPr>
          <p:cNvPr id="7" name="Rectangle 6">
            <a:extLst>
              <a:ext uri="{FF2B5EF4-FFF2-40B4-BE49-F238E27FC236}">
                <a16:creationId xmlns:a16="http://schemas.microsoft.com/office/drawing/2014/main" id="{AD7B42D8-59A0-29B5-37F9-8FC177AC9B5C}"/>
              </a:ext>
            </a:extLst>
          </p:cNvPr>
          <p:cNvSpPr/>
          <p:nvPr/>
        </p:nvSpPr>
        <p:spPr bwMode="auto">
          <a:xfrm>
            <a:off x="355597" y="3874443"/>
            <a:ext cx="8154481" cy="914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GB" sz="1200" b="1" i="0" u="none" strike="noStrike" cap="none" normalizeH="0" baseline="0" dirty="0">
                <a:ln>
                  <a:noFill/>
                </a:ln>
                <a:solidFill>
                  <a:schemeClr val="tx1"/>
                </a:solidFill>
                <a:effectLst/>
                <a:latin typeface="+mj-lt"/>
              </a:rPr>
              <a:t>Alison Trimble – The Kings Fund, Leading in Whole Systems</a:t>
            </a:r>
          </a:p>
          <a:p>
            <a:pPr marL="171450" marR="0" indent="-171450"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GB" sz="1200" dirty="0">
                <a:latin typeface="+mj-lt"/>
              </a:rPr>
              <a:t>Presented the challenges of leading across systems as well as in organisations and communities and the dilemmas of place. Advocated using place to pull together a public service micro-system to discuss and generate new ways of pulling together</a:t>
            </a:r>
            <a:endParaRPr kumimoji="0" lang="en-GB" sz="120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86622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0553B22-44C5-4A13-843E-7FD7F291AE48}"/>
              </a:ext>
            </a:extLst>
          </p:cNvPr>
          <p:cNvSpPr>
            <a:spLocks noGrp="1"/>
          </p:cNvSpPr>
          <p:nvPr>
            <p:ph idx="1"/>
          </p:nvPr>
        </p:nvSpPr>
        <p:spPr>
          <a:xfrm>
            <a:off x="470308" y="621775"/>
            <a:ext cx="7886700" cy="3263504"/>
          </a:xfrm>
        </p:spPr>
        <p:txBody>
          <a:bodyPr/>
          <a:lstStyle/>
          <a:p>
            <a:endParaRPr lang="en-GB" sz="1350" dirty="0">
              <a:latin typeface="Arial" panose="020B0604020202020204" pitchFamily="34" charset="0"/>
              <a:ea typeface="Calibri" panose="020F0502020204030204" pitchFamily="34" charset="0"/>
            </a:endParaRPr>
          </a:p>
          <a:p>
            <a:pPr marL="0" indent="0">
              <a:buNone/>
            </a:pPr>
            <a:endParaRPr lang="en-GB" sz="1350" dirty="0">
              <a:latin typeface="Arial" panose="020B0604020202020204" pitchFamily="34" charset="0"/>
            </a:endParaRPr>
          </a:p>
        </p:txBody>
      </p:sp>
      <p:sp>
        <p:nvSpPr>
          <p:cNvPr id="3" name="AutoShape 2" descr="See the source image">
            <a:extLst>
              <a:ext uri="{FF2B5EF4-FFF2-40B4-BE49-F238E27FC236}">
                <a16:creationId xmlns:a16="http://schemas.microsoft.com/office/drawing/2014/main" id="{70428CB8-00EF-4090-8FCC-AD9D74516B6D}"/>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lgn="l" defTabSz="685800" eaLnBrk="1" fontAlgn="auto" hangingPunct="1">
              <a:spcBef>
                <a:spcPts val="0"/>
              </a:spcBef>
              <a:spcAft>
                <a:spcPts val="0"/>
              </a:spcAft>
            </a:pPr>
            <a:endParaRPr lang="en-GB" sz="1350" dirty="0">
              <a:solidFill>
                <a:prstClr val="black"/>
              </a:solidFill>
              <a:latin typeface="Calibri" panose="020F0502020204030204"/>
              <a:ea typeface="+mn-ea"/>
              <a:cs typeface="+mn-cs"/>
            </a:endParaRPr>
          </a:p>
        </p:txBody>
      </p:sp>
      <p:pic>
        <p:nvPicPr>
          <p:cNvPr id="16" name="Picture 15">
            <a:extLst>
              <a:ext uri="{FF2B5EF4-FFF2-40B4-BE49-F238E27FC236}">
                <a16:creationId xmlns:a16="http://schemas.microsoft.com/office/drawing/2014/main" id="{F48B3428-60BD-4300-9DB3-1977BC8BD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877" y="907033"/>
            <a:ext cx="7556131" cy="3558034"/>
          </a:xfrm>
          <a:prstGeom prst="rect">
            <a:avLst/>
          </a:prstGeom>
        </p:spPr>
      </p:pic>
      <p:sp>
        <p:nvSpPr>
          <p:cNvPr id="4" name="Title 3">
            <a:extLst>
              <a:ext uri="{FF2B5EF4-FFF2-40B4-BE49-F238E27FC236}">
                <a16:creationId xmlns:a16="http://schemas.microsoft.com/office/drawing/2014/main" id="{9F3BE982-383C-43B9-8548-993881ED6125}"/>
              </a:ext>
            </a:extLst>
          </p:cNvPr>
          <p:cNvSpPr>
            <a:spLocks noGrp="1"/>
          </p:cNvSpPr>
          <p:nvPr>
            <p:ph type="title"/>
          </p:nvPr>
        </p:nvSpPr>
        <p:spPr>
          <a:xfrm>
            <a:off x="584608" y="97662"/>
            <a:ext cx="7772400" cy="571500"/>
          </a:xfrm>
        </p:spPr>
        <p:txBody>
          <a:bodyPr/>
          <a:lstStyle/>
          <a:p>
            <a:r>
              <a:rPr lang="en-GB" dirty="0"/>
              <a:t>Organisational design</a:t>
            </a:r>
          </a:p>
        </p:txBody>
      </p:sp>
    </p:spTree>
    <p:extLst>
      <p:ext uri="{BB962C8B-B14F-4D97-AF65-F5344CB8AC3E}">
        <p14:creationId xmlns:p14="http://schemas.microsoft.com/office/powerpoint/2010/main" val="271444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5657-9F74-4FDD-B78C-C8697DFE6231}"/>
              </a:ext>
            </a:extLst>
          </p:cNvPr>
          <p:cNvSpPr>
            <a:spLocks noGrp="1"/>
          </p:cNvSpPr>
          <p:nvPr>
            <p:ph type="title"/>
          </p:nvPr>
        </p:nvSpPr>
        <p:spPr>
          <a:xfrm>
            <a:off x="685800" y="219364"/>
            <a:ext cx="7772400" cy="571500"/>
          </a:xfrm>
        </p:spPr>
        <p:txBody>
          <a:bodyPr/>
          <a:lstStyle/>
          <a:p>
            <a:r>
              <a:rPr lang="en-GB" sz="2800" dirty="0"/>
              <a:t>Task 1: the design brief – what would we need to close the gap?</a:t>
            </a:r>
          </a:p>
        </p:txBody>
      </p:sp>
      <p:sp>
        <p:nvSpPr>
          <p:cNvPr id="5" name="Rectangle: Rounded Corners 4">
            <a:extLst>
              <a:ext uri="{FF2B5EF4-FFF2-40B4-BE49-F238E27FC236}">
                <a16:creationId xmlns:a16="http://schemas.microsoft.com/office/drawing/2014/main" id="{A0608C07-3844-4AA2-AA82-8FE18C70B2CE}"/>
              </a:ext>
            </a:extLst>
          </p:cNvPr>
          <p:cNvSpPr/>
          <p:nvPr/>
        </p:nvSpPr>
        <p:spPr bwMode="auto">
          <a:xfrm>
            <a:off x="393124" y="1025236"/>
            <a:ext cx="1960418" cy="39808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600" b="1" i="0" u="none" strike="noStrike" cap="none" normalizeH="0" baseline="0" dirty="0">
                <a:ln>
                  <a:noFill/>
                </a:ln>
                <a:solidFill>
                  <a:schemeClr val="tx1"/>
                </a:solidFill>
                <a:effectLst/>
                <a:latin typeface="+mj-lt"/>
              </a:rPr>
              <a:t>Planning</a:t>
            </a:r>
          </a:p>
          <a:p>
            <a:pPr marL="0" marR="0" indent="0" defTabSz="914400" latinLnBrk="0">
              <a:lnSpc>
                <a:spcPct val="107000"/>
              </a:lnSpc>
              <a:spcAft>
                <a:spcPts val="800"/>
              </a:spcAft>
              <a:buClrTx/>
              <a:buSzTx/>
              <a:buFontTx/>
              <a:buNone/>
              <a:tabLst/>
            </a:pPr>
            <a:r>
              <a:rPr lang="en-GB" sz="1200" i="1" dirty="0">
                <a:solidFill>
                  <a:schemeClr val="accent2">
                    <a:lumMod val="60000"/>
                    <a:lumOff val="40000"/>
                  </a:schemeClr>
                </a:solidFill>
                <a:latin typeface="+mj-lt"/>
                <a:cs typeface="Times New Roman" panose="02020603050405020304" pitchFamily="18" charset="0"/>
              </a:rPr>
              <a:t>For example…</a:t>
            </a:r>
          </a:p>
          <a:p>
            <a:pPr marL="171450" indent="-171450" algn="l">
              <a:buFont typeface="Arial" panose="020B0604020202020204" pitchFamily="34" charset="0"/>
              <a:buChar char="•"/>
            </a:pPr>
            <a:r>
              <a:rPr kumimoji="0" lang="en-GB" sz="1200" b="0" i="0" u="none" strike="noStrike" cap="none" normalizeH="0" baseline="0" dirty="0">
                <a:ln>
                  <a:noFill/>
                </a:ln>
                <a:effectLst/>
                <a:latin typeface="+mn-lt"/>
              </a:rPr>
              <a:t>Shared commitment to prioritising physical activity</a:t>
            </a:r>
          </a:p>
          <a:p>
            <a:pPr marL="171450" indent="-171450" algn="l">
              <a:buFont typeface="Arial" panose="020B0604020202020204" pitchFamily="34" charset="0"/>
              <a:buChar char="•"/>
            </a:pPr>
            <a:r>
              <a:rPr lang="en-GB" sz="1200" dirty="0">
                <a:latin typeface="+mn-lt"/>
              </a:rPr>
              <a:t>Data and e</a:t>
            </a:r>
            <a:r>
              <a:rPr kumimoji="0" lang="en-GB" sz="1200" b="0" i="0" u="none" strike="noStrike" cap="none" normalizeH="0" baseline="0" dirty="0">
                <a:ln>
                  <a:noFill/>
                </a:ln>
                <a:effectLst/>
                <a:latin typeface="+mn-lt"/>
              </a:rPr>
              <a:t>vidence from varied sources, including community voices, to help us understand the most inactive 25%</a:t>
            </a:r>
          </a:p>
          <a:p>
            <a:pPr marL="171450" indent="-171450" algn="l">
              <a:buFont typeface="Arial" panose="020B0604020202020204" pitchFamily="34" charset="0"/>
              <a:buChar char="•"/>
            </a:pPr>
            <a:endParaRPr kumimoji="0" lang="en-GB" sz="1200" b="0" i="0" u="none" strike="noStrike" cap="none" normalizeH="0" baseline="0" dirty="0">
              <a:ln>
                <a:noFill/>
              </a:ln>
              <a:effectLst/>
              <a:latin typeface="+mn-lt"/>
            </a:endParaRPr>
          </a:p>
        </p:txBody>
      </p:sp>
      <p:sp>
        <p:nvSpPr>
          <p:cNvPr id="9" name="Rectangle: Rounded Corners 8">
            <a:extLst>
              <a:ext uri="{FF2B5EF4-FFF2-40B4-BE49-F238E27FC236}">
                <a16:creationId xmlns:a16="http://schemas.microsoft.com/office/drawing/2014/main" id="{08FB447C-0039-43BB-9E54-12688741BDE1}"/>
              </a:ext>
            </a:extLst>
          </p:cNvPr>
          <p:cNvSpPr/>
          <p:nvPr/>
        </p:nvSpPr>
        <p:spPr bwMode="auto">
          <a:xfrm>
            <a:off x="2538847" y="997526"/>
            <a:ext cx="1960418" cy="398087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nSpc>
                <a:spcPct val="107000"/>
              </a:lnSpc>
            </a:pPr>
            <a:r>
              <a:rPr lang="en-GB" sz="1600" b="1" dirty="0">
                <a:effectLst/>
                <a:latin typeface="+mj-lt"/>
                <a:ea typeface="Calibri" panose="020F0502020204030204" pitchFamily="34" charset="0"/>
                <a:cs typeface="Times New Roman" panose="02020603050405020304" pitchFamily="18" charset="0"/>
              </a:rPr>
              <a:t>Resources</a:t>
            </a:r>
          </a:p>
          <a:p>
            <a:pPr lvl="0">
              <a:lnSpc>
                <a:spcPct val="107000"/>
              </a:lnSpc>
              <a:spcAft>
                <a:spcPts val="800"/>
              </a:spcAft>
            </a:pPr>
            <a:r>
              <a:rPr lang="en-GB" sz="1200" i="1" dirty="0">
                <a:solidFill>
                  <a:schemeClr val="accent2">
                    <a:lumMod val="60000"/>
                    <a:lumOff val="40000"/>
                  </a:schemeClr>
                </a:solidFill>
                <a:effectLst/>
                <a:latin typeface="+mj-lt"/>
                <a:ea typeface="Calibri" panose="020F0502020204030204" pitchFamily="34" charset="0"/>
                <a:cs typeface="Times New Roman" panose="02020603050405020304" pitchFamily="18" charset="0"/>
              </a:rPr>
              <a:t>For example…</a:t>
            </a:r>
          </a:p>
          <a:p>
            <a:pPr marL="171450" lvl="0" indent="-171450" algn="l">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O</a:t>
            </a:r>
            <a:r>
              <a:rPr lang="en-GB" sz="1200" dirty="0">
                <a:latin typeface="+mn-lt"/>
                <a:ea typeface="Calibri" panose="020F0502020204030204" pitchFamily="34" charset="0"/>
                <a:cs typeface="Times New Roman" panose="02020603050405020304" pitchFamily="18" charset="0"/>
              </a:rPr>
              <a:t>ur green spaces</a:t>
            </a:r>
          </a:p>
          <a:p>
            <a:pPr marL="171450" lvl="0" indent="-171450" algn="l">
              <a:lnSpc>
                <a:spcPct val="107000"/>
              </a:lnSpc>
              <a:spcAft>
                <a:spcPts val="80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Funds pooled and prioritised to target least active and those at life transition points</a:t>
            </a:r>
            <a:endParaRPr lang="en-GB" sz="1200" dirty="0">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4A74E0-3992-4D35-8523-352331216B61}"/>
              </a:ext>
            </a:extLst>
          </p:cNvPr>
          <p:cNvSpPr/>
          <p:nvPr/>
        </p:nvSpPr>
        <p:spPr bwMode="auto">
          <a:xfrm>
            <a:off x="4708816" y="1025236"/>
            <a:ext cx="1960418" cy="398087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600" b="1" i="0" u="none" strike="noStrike" cap="none" normalizeH="0" baseline="0" dirty="0">
                <a:ln>
                  <a:noFill/>
                </a:ln>
                <a:solidFill>
                  <a:schemeClr val="tx1"/>
                </a:solidFill>
                <a:effectLst/>
                <a:latin typeface="+mj-lt"/>
              </a:rPr>
              <a:t>Organisational Design</a:t>
            </a:r>
          </a:p>
          <a:p>
            <a:pPr lvl="0">
              <a:lnSpc>
                <a:spcPct val="107000"/>
              </a:lnSpc>
              <a:spcAft>
                <a:spcPts val="800"/>
              </a:spcAft>
            </a:pPr>
            <a:r>
              <a:rPr lang="en-GB" sz="1200" i="1" dirty="0">
                <a:solidFill>
                  <a:schemeClr val="accent2">
                    <a:lumMod val="60000"/>
                    <a:lumOff val="40000"/>
                  </a:schemeClr>
                </a:solidFill>
                <a:effectLst/>
                <a:latin typeface="+mj-lt"/>
                <a:ea typeface="Calibri" panose="020F0502020204030204" pitchFamily="34" charset="0"/>
                <a:cs typeface="Times New Roman" panose="02020603050405020304" pitchFamily="18" charset="0"/>
              </a:rPr>
              <a:t>For example…</a:t>
            </a:r>
          </a:p>
          <a:p>
            <a:pPr marL="171450" lvl="0" indent="-171450" algn="l">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Services and service settings are designed to encourage physical activity</a:t>
            </a:r>
          </a:p>
          <a:p>
            <a:pPr marL="171450" lvl="0" indent="-171450" algn="l">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Supportive built and social </a:t>
            </a:r>
            <a:r>
              <a:rPr lang="en-GB" sz="1200" dirty="0">
                <a:latin typeface="+mn-lt"/>
                <a:ea typeface="Calibri" panose="020F0502020204030204" pitchFamily="34" charset="0"/>
                <a:cs typeface="Times New Roman" panose="02020603050405020304" pitchFamily="18" charset="0"/>
              </a:rPr>
              <a:t>environments</a:t>
            </a:r>
          </a:p>
          <a:p>
            <a:pPr lvl="0" algn="l">
              <a:lnSpc>
                <a:spcPct val="107000"/>
              </a:lnSpc>
            </a:pPr>
            <a:endParaRPr lang="en-GB" sz="1100" dirty="0">
              <a:latin typeface="+mj-lt"/>
              <a:cs typeface="Times New Roman" panose="02020603050405020304" pitchFamily="18" charset="0"/>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100" b="1" i="0" u="none" strike="noStrike" cap="none" normalizeH="0" baseline="0" dirty="0">
              <a:ln>
                <a:noFill/>
              </a:ln>
              <a:solidFill>
                <a:schemeClr val="tx1"/>
              </a:solidFill>
              <a:effectLst/>
              <a:latin typeface="+mj-lt"/>
            </a:endParaRPr>
          </a:p>
        </p:txBody>
      </p:sp>
      <p:sp>
        <p:nvSpPr>
          <p:cNvPr id="11" name="Rectangle: Rounded Corners 10">
            <a:extLst>
              <a:ext uri="{FF2B5EF4-FFF2-40B4-BE49-F238E27FC236}">
                <a16:creationId xmlns:a16="http://schemas.microsoft.com/office/drawing/2014/main" id="{AEB8A421-5FE3-4424-BFFE-1D83F39014A3}"/>
              </a:ext>
            </a:extLst>
          </p:cNvPr>
          <p:cNvSpPr/>
          <p:nvPr/>
        </p:nvSpPr>
        <p:spPr bwMode="auto">
          <a:xfrm>
            <a:off x="6830294" y="997527"/>
            <a:ext cx="1960418" cy="398087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600" b="1" i="0" u="none" strike="noStrike" cap="none" normalizeH="0" baseline="0" dirty="0">
                <a:ln>
                  <a:noFill/>
                </a:ln>
                <a:solidFill>
                  <a:schemeClr val="tx1"/>
                </a:solidFill>
                <a:effectLst/>
                <a:latin typeface="+mn-lt"/>
              </a:rPr>
              <a:t>Governance</a:t>
            </a:r>
          </a:p>
          <a:p>
            <a:pPr lvl="0">
              <a:lnSpc>
                <a:spcPct val="107000"/>
              </a:lnSpc>
              <a:spcAft>
                <a:spcPts val="800"/>
              </a:spcAft>
            </a:pPr>
            <a:r>
              <a:rPr lang="en-GB" sz="1200" i="1" dirty="0">
                <a:solidFill>
                  <a:schemeClr val="accent2">
                    <a:lumMod val="60000"/>
                    <a:lumOff val="40000"/>
                  </a:schemeClr>
                </a:solidFill>
                <a:effectLst/>
                <a:latin typeface="+mn-lt"/>
                <a:ea typeface="Calibri" panose="020F0502020204030204" pitchFamily="34" charset="0"/>
                <a:cs typeface="Times New Roman" panose="02020603050405020304" pitchFamily="18" charset="0"/>
              </a:rPr>
              <a:t>For example…</a:t>
            </a:r>
          </a:p>
          <a:p>
            <a:pPr marL="171450" lvl="0" indent="-171450" algn="l">
              <a:lnSpc>
                <a:spcPct val="107000"/>
              </a:lnSpc>
              <a:spcAft>
                <a:spcPts val="800"/>
              </a:spcAft>
              <a:buFont typeface="Arial" panose="020B0604020202020204" pitchFamily="34" charset="0"/>
              <a:buChar char="•"/>
            </a:pPr>
            <a:r>
              <a:rPr lang="en-GB" sz="1200" dirty="0">
                <a:latin typeface="+mn-lt"/>
                <a:ea typeface="Calibri" panose="020F0502020204030204" pitchFamily="34" charset="0"/>
                <a:cs typeface="Times New Roman" panose="02020603050405020304" pitchFamily="18" charset="0"/>
              </a:rPr>
              <a:t>Programme Board for physical activity</a:t>
            </a:r>
          </a:p>
          <a:p>
            <a:pPr marL="171450" lvl="0" indent="-171450" algn="l">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Joint g</a:t>
            </a:r>
            <a:r>
              <a:rPr lang="en-GB" sz="1200" dirty="0">
                <a:latin typeface="+mn-lt"/>
                <a:ea typeface="Calibri" panose="020F0502020204030204" pitchFamily="34" charset="0"/>
                <a:cs typeface="Times New Roman" panose="02020603050405020304" pitchFamily="18" charset="0"/>
              </a:rPr>
              <a:t>reen space strategy</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2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1711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42337"/>
            <a:ext cx="7772400" cy="571500"/>
          </a:xfrm>
        </p:spPr>
        <p:txBody>
          <a:bodyPr/>
          <a:lstStyle/>
          <a:p>
            <a:r>
              <a:rPr lang="en-GB" sz="3200" dirty="0"/>
              <a:t>Task 2: our recommendations</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782782" y="1363911"/>
            <a:ext cx="7772400" cy="2653907"/>
          </a:xfrm>
        </p:spPr>
        <p:txBody>
          <a:bodyPr/>
          <a:lstStyle/>
          <a:p>
            <a:pPr marL="0" indent="0">
              <a:buNone/>
            </a:pPr>
            <a:r>
              <a:rPr lang="en-GB" sz="2400" dirty="0">
                <a:cs typeface="Calibri" panose="020F0502020204030204" pitchFamily="34" charset="0"/>
              </a:rPr>
              <a:t>For each of the 4 aspects of the design brief – what are the 3 reforms / actions we need Fife Partnership to work towards?</a:t>
            </a:r>
          </a:p>
          <a:p>
            <a:pPr marL="0" indent="0">
              <a:buNone/>
            </a:pPr>
            <a:endParaRPr lang="en-GB" sz="2400" dirty="0">
              <a:cs typeface="Calibri" panose="020F0502020204030204" pitchFamily="34" charset="0"/>
            </a:endParaRPr>
          </a:p>
        </p:txBody>
      </p:sp>
    </p:spTree>
    <p:extLst>
      <p:ext uri="{BB962C8B-B14F-4D97-AF65-F5344CB8AC3E}">
        <p14:creationId xmlns:p14="http://schemas.microsoft.com/office/powerpoint/2010/main" val="465151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Where we got to in workshop 1</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pPr marL="0" indent="0">
              <a:buNone/>
            </a:pPr>
            <a:r>
              <a:rPr lang="en-GB" sz="2400" dirty="0"/>
              <a:t>Shared endeavour:</a:t>
            </a:r>
          </a:p>
          <a:p>
            <a:pPr marL="0" indent="0">
              <a:buNone/>
            </a:pPr>
            <a:r>
              <a:rPr lang="en-GB" sz="2400" i="1" dirty="0"/>
              <a:t>to increase physical activity, with social connectedness (by working across organisations)</a:t>
            </a:r>
          </a:p>
          <a:p>
            <a:pPr marL="0" indent="0">
              <a:buNone/>
            </a:pPr>
            <a:endParaRPr lang="en-GB" sz="2400" i="1" dirty="0"/>
          </a:p>
          <a:p>
            <a:pPr marL="0" indent="0">
              <a:buNone/>
            </a:pPr>
            <a:r>
              <a:rPr lang="en-GB" sz="2000" dirty="0"/>
              <a:t>NB issues around food and income inequalities are also critical and interdependent</a:t>
            </a:r>
          </a:p>
          <a:p>
            <a:pPr marL="0" indent="0">
              <a:buNone/>
            </a:pPr>
            <a:endParaRPr lang="en-GB" sz="1800" i="1" dirty="0">
              <a:solidFill>
                <a:srgbClr val="FF0000"/>
              </a:solidFill>
            </a:endParaRPr>
          </a:p>
        </p:txBody>
      </p:sp>
    </p:spTree>
    <p:extLst>
      <p:ext uri="{BB962C8B-B14F-4D97-AF65-F5344CB8AC3E}">
        <p14:creationId xmlns:p14="http://schemas.microsoft.com/office/powerpoint/2010/main" val="241800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594737"/>
            <a:ext cx="7772400" cy="571500"/>
          </a:xfrm>
        </p:spPr>
        <p:txBody>
          <a:bodyPr/>
          <a:lstStyle/>
          <a:p>
            <a:r>
              <a:rPr lang="en-GB" dirty="0"/>
              <a:t>Where we got to in workshop 2</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419330"/>
            <a:ext cx="7772400" cy="2971800"/>
          </a:xfrm>
        </p:spPr>
        <p:txBody>
          <a:bodyPr/>
          <a:lstStyle/>
          <a:p>
            <a:r>
              <a:rPr lang="en-GB" sz="2400" dirty="0"/>
              <a:t>the “case” for physical activity</a:t>
            </a:r>
          </a:p>
          <a:p>
            <a:r>
              <a:rPr lang="en-GB" sz="2400" dirty="0"/>
              <a:t>learning from local innovations</a:t>
            </a:r>
          </a:p>
          <a:p>
            <a:r>
              <a:rPr lang="en-GB" sz="2400" dirty="0"/>
              <a:t>a systems-based approach</a:t>
            </a:r>
            <a:endParaRPr lang="en-GB" sz="2400" i="1" dirty="0"/>
          </a:p>
          <a:p>
            <a:pPr marL="0" indent="0">
              <a:buNone/>
            </a:pPr>
            <a:endParaRPr lang="en-GB" sz="2400" i="1" dirty="0"/>
          </a:p>
        </p:txBody>
      </p:sp>
    </p:spTree>
    <p:extLst>
      <p:ext uri="{BB962C8B-B14F-4D97-AF65-F5344CB8AC3E}">
        <p14:creationId xmlns:p14="http://schemas.microsoft.com/office/powerpoint/2010/main" val="744742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66620"/>
            <a:ext cx="7772400" cy="571500"/>
          </a:xfrm>
        </p:spPr>
        <p:txBody>
          <a:bodyPr/>
          <a:lstStyle/>
          <a:p>
            <a:r>
              <a:rPr lang="en-GB" sz="3200" dirty="0"/>
              <a:t>A reminder – the systems approach</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196046"/>
            <a:ext cx="7772400" cy="2971800"/>
          </a:xfrm>
        </p:spPr>
        <p:txBody>
          <a:bodyPr/>
          <a:lstStyle/>
          <a:p>
            <a:pPr marL="0" indent="0">
              <a:buNone/>
            </a:pPr>
            <a:r>
              <a:rPr lang="en-GB" sz="2400" i="1" dirty="0"/>
              <a:t>…moves away from short-term, solitary interventions and shifts our thinking towards strategic cross-sectoral efforts that work in a complementary way to maximise limited resources and increase population levels of physical activity. </a:t>
            </a:r>
          </a:p>
          <a:p>
            <a:pPr marL="0" indent="0">
              <a:buNone/>
            </a:pPr>
            <a:endParaRPr lang="en-GB" sz="2400" i="1" dirty="0"/>
          </a:p>
          <a:p>
            <a:pPr marL="0" indent="0">
              <a:buNone/>
            </a:pPr>
            <a:r>
              <a:rPr lang="en-GB" sz="2400" dirty="0"/>
              <a:t>(Public Health Scotland)</a:t>
            </a:r>
          </a:p>
        </p:txBody>
      </p:sp>
    </p:spTree>
    <p:extLst>
      <p:ext uri="{BB962C8B-B14F-4D97-AF65-F5344CB8AC3E}">
        <p14:creationId xmlns:p14="http://schemas.microsoft.com/office/powerpoint/2010/main" val="32965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996B6599-1109-4C3D-88B9-3E63D0E47CF8}"/>
              </a:ext>
            </a:extLst>
          </p:cNvPr>
          <p:cNvPicPr>
            <a:picLocks noGrp="1" noChangeAspect="1"/>
          </p:cNvPicPr>
          <p:nvPr>
            <p:ph idx="1"/>
          </p:nvPr>
        </p:nvPicPr>
        <p:blipFill>
          <a:blip r:embed="rId3"/>
          <a:stretch>
            <a:fillRect/>
          </a:stretch>
        </p:blipFill>
        <p:spPr>
          <a:xfrm>
            <a:off x="1371601" y="561510"/>
            <a:ext cx="5817354" cy="3698816"/>
          </a:xfrm>
        </p:spPr>
      </p:pic>
    </p:spTree>
    <p:extLst>
      <p:ext uri="{BB962C8B-B14F-4D97-AF65-F5344CB8AC3E}">
        <p14:creationId xmlns:p14="http://schemas.microsoft.com/office/powerpoint/2010/main" val="364895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66620"/>
            <a:ext cx="7772400" cy="571500"/>
          </a:xfrm>
        </p:spPr>
        <p:txBody>
          <a:bodyPr/>
          <a:lstStyle/>
          <a:p>
            <a:r>
              <a:rPr lang="en-GB" dirty="0"/>
              <a:t>Our chosen areas of focus</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211512"/>
            <a:ext cx="7772400" cy="2971800"/>
          </a:xfrm>
        </p:spPr>
        <p:txBody>
          <a:bodyPr/>
          <a:lstStyle/>
          <a:p>
            <a:r>
              <a:rPr lang="en-GB" sz="2400" dirty="0"/>
              <a:t>Active places and spaces</a:t>
            </a:r>
          </a:p>
          <a:p>
            <a:r>
              <a:rPr lang="en-GB" sz="2400" dirty="0"/>
              <a:t>Active workplace</a:t>
            </a:r>
          </a:p>
          <a:p>
            <a:r>
              <a:rPr lang="en-GB" sz="2400" dirty="0"/>
              <a:t>Sport and active recreation</a:t>
            </a:r>
          </a:p>
          <a:p>
            <a:endParaRPr lang="en-GB" sz="2400" i="1" dirty="0"/>
          </a:p>
          <a:p>
            <a:pPr marL="0" indent="0">
              <a:buNone/>
            </a:pPr>
            <a:r>
              <a:rPr lang="en-GB" sz="2400" i="1" dirty="0"/>
              <a:t>We acknowledged that these areas are also critical and should be taken forward in future work:</a:t>
            </a:r>
          </a:p>
          <a:p>
            <a:r>
              <a:rPr lang="en-GB" sz="2400" dirty="0"/>
              <a:t>Active health and social care</a:t>
            </a:r>
          </a:p>
          <a:p>
            <a:r>
              <a:rPr lang="en-GB" sz="2400" dirty="0"/>
              <a:t>Active travel </a:t>
            </a:r>
          </a:p>
        </p:txBody>
      </p:sp>
    </p:spTree>
    <p:extLst>
      <p:ext uri="{BB962C8B-B14F-4D97-AF65-F5344CB8AC3E}">
        <p14:creationId xmlns:p14="http://schemas.microsoft.com/office/powerpoint/2010/main" val="58489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75241"/>
            <a:ext cx="7772400" cy="571500"/>
          </a:xfrm>
        </p:spPr>
        <p:txBody>
          <a:bodyPr/>
          <a:lstStyle/>
          <a:p>
            <a:r>
              <a:rPr lang="en-GB" dirty="0"/>
              <a:t>Our desired state</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288435"/>
            <a:ext cx="7772400" cy="2971800"/>
          </a:xfrm>
        </p:spPr>
        <p:txBody>
          <a:bodyPr/>
          <a:lstStyle/>
          <a:p>
            <a:r>
              <a:rPr lang="en-GB" sz="1800" dirty="0"/>
              <a:t>Neighbourhood design that encourages activity and connection</a:t>
            </a:r>
          </a:p>
          <a:p>
            <a:r>
              <a:rPr lang="en-GB" sz="1800" dirty="0"/>
              <a:t>Better use of our green spaces</a:t>
            </a:r>
          </a:p>
          <a:p>
            <a:r>
              <a:rPr lang="en-GB" sz="1800" dirty="0"/>
              <a:t>Organisations with wellbeing at core (recruitment, staff support, work practices)</a:t>
            </a:r>
          </a:p>
          <a:p>
            <a:r>
              <a:rPr lang="en-GB" sz="1800" dirty="0"/>
              <a:t>Targeted interventions (least active / inequalities / transition points) while achieving a shift across the population</a:t>
            </a:r>
          </a:p>
          <a:p>
            <a:r>
              <a:rPr lang="en-GB" sz="1800" dirty="0"/>
              <a:t>Connected community connectors and clear communication</a:t>
            </a:r>
          </a:p>
          <a:p>
            <a:r>
              <a:rPr lang="en-GB" sz="1800" dirty="0"/>
              <a:t>Physical activity taken seriously – impact understood</a:t>
            </a:r>
          </a:p>
          <a:p>
            <a:r>
              <a:rPr lang="en-GB" sz="1800" dirty="0"/>
              <a:t>Work taken forward across the system</a:t>
            </a:r>
          </a:p>
          <a:p>
            <a:r>
              <a:rPr lang="en-GB" sz="1800" dirty="0"/>
              <a:t>Continued collaborative leadership, inclusion of missing voices</a:t>
            </a:r>
          </a:p>
          <a:p>
            <a:endParaRPr lang="en-GB" sz="1800" dirty="0"/>
          </a:p>
          <a:p>
            <a:endParaRPr lang="en-GB" sz="2400" i="1" dirty="0"/>
          </a:p>
        </p:txBody>
      </p:sp>
    </p:spTree>
    <p:extLst>
      <p:ext uri="{BB962C8B-B14F-4D97-AF65-F5344CB8AC3E}">
        <p14:creationId xmlns:p14="http://schemas.microsoft.com/office/powerpoint/2010/main" val="362491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75241"/>
            <a:ext cx="7772400" cy="571500"/>
          </a:xfrm>
        </p:spPr>
        <p:txBody>
          <a:bodyPr/>
          <a:lstStyle/>
          <a:p>
            <a:r>
              <a:rPr lang="en-GB" dirty="0"/>
              <a:t>Our current state</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265959"/>
            <a:ext cx="7772400" cy="2971800"/>
          </a:xfrm>
        </p:spPr>
        <p:txBody>
          <a:bodyPr/>
          <a:lstStyle/>
          <a:p>
            <a:pPr>
              <a:lnSpc>
                <a:spcPct val="107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Disconnect between different parts of the system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t>Potential to do more to open up our green spaces</a:t>
            </a:r>
          </a:p>
          <a:p>
            <a:r>
              <a:rPr lang="en-GB" sz="1800" dirty="0"/>
              <a:t>Challenges around staff recruitment, absence, wellbeing</a:t>
            </a:r>
          </a:p>
          <a:p>
            <a:r>
              <a:rPr lang="en-GB" sz="1800" dirty="0"/>
              <a:t>Lack of data / understanding of our most inactive</a:t>
            </a:r>
          </a:p>
          <a:p>
            <a:r>
              <a:rPr lang="en-GB" sz="1800" dirty="0"/>
              <a:t>Existing opportunities not coordinated or communicated clearly</a:t>
            </a:r>
          </a:p>
          <a:p>
            <a:r>
              <a:rPr lang="en-GB" sz="1800" dirty="0"/>
              <a:t>Physical activity seen as the ‘poor relation’</a:t>
            </a:r>
          </a:p>
          <a:p>
            <a:r>
              <a:rPr lang="en-GB" sz="1800" dirty="0"/>
              <a:t>Immediate operational pressures, concerns around budgets/risks</a:t>
            </a:r>
          </a:p>
          <a:p>
            <a:pPr marL="0" indent="0">
              <a:buNone/>
            </a:pPr>
            <a:endParaRPr lang="en-GB" sz="1800" dirty="0"/>
          </a:p>
          <a:p>
            <a:endParaRPr lang="en-GB" sz="1800" dirty="0"/>
          </a:p>
          <a:p>
            <a:endParaRPr lang="en-GB" sz="2400" i="1" dirty="0"/>
          </a:p>
        </p:txBody>
      </p:sp>
    </p:spTree>
    <p:extLst>
      <p:ext uri="{BB962C8B-B14F-4D97-AF65-F5344CB8AC3E}">
        <p14:creationId xmlns:p14="http://schemas.microsoft.com/office/powerpoint/2010/main" val="307362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6FF71-D220-4924-9E0F-5D56969149C2}"/>
              </a:ext>
            </a:extLst>
          </p:cNvPr>
          <p:cNvSpPr>
            <a:spLocks noGrp="1"/>
          </p:cNvSpPr>
          <p:nvPr>
            <p:ph type="title"/>
          </p:nvPr>
        </p:nvSpPr>
        <p:spPr>
          <a:xfrm>
            <a:off x="685800" y="475241"/>
            <a:ext cx="7772400" cy="571500"/>
          </a:xfrm>
        </p:spPr>
        <p:txBody>
          <a:bodyPr/>
          <a:lstStyle/>
          <a:p>
            <a:r>
              <a:rPr lang="en-GB" dirty="0"/>
              <a:t>Learning from local</a:t>
            </a:r>
          </a:p>
        </p:txBody>
      </p:sp>
      <p:sp>
        <p:nvSpPr>
          <p:cNvPr id="3" name="Content Placeholder 2">
            <a:extLst>
              <a:ext uri="{FF2B5EF4-FFF2-40B4-BE49-F238E27FC236}">
                <a16:creationId xmlns:a16="http://schemas.microsoft.com/office/drawing/2014/main" id="{0D78561E-ABEB-410A-85D5-1E2474116370}"/>
              </a:ext>
            </a:extLst>
          </p:cNvPr>
          <p:cNvSpPr>
            <a:spLocks noGrp="1"/>
          </p:cNvSpPr>
          <p:nvPr>
            <p:ph idx="1"/>
          </p:nvPr>
        </p:nvSpPr>
        <p:spPr>
          <a:xfrm>
            <a:off x="685800" y="1265959"/>
            <a:ext cx="7772400" cy="2971800"/>
          </a:xfrm>
        </p:spPr>
        <p:txBody>
          <a:bodyPr/>
          <a:lstStyle/>
          <a:p>
            <a:r>
              <a:rPr lang="en-GB" sz="1800" dirty="0"/>
              <a:t>clear focus, shared commitment</a:t>
            </a:r>
          </a:p>
          <a:p>
            <a:r>
              <a:rPr lang="en-GB" sz="1800" dirty="0"/>
              <a:t>supported and supportive leadership</a:t>
            </a:r>
          </a:p>
          <a:p>
            <a:r>
              <a:rPr lang="en-GB" sz="1800" dirty="0"/>
              <a:t>strong ‘architecture’, accountability</a:t>
            </a:r>
          </a:p>
          <a:p>
            <a:r>
              <a:rPr lang="en-GB" sz="1800" dirty="0"/>
              <a:t>credible data</a:t>
            </a:r>
          </a:p>
          <a:p>
            <a:r>
              <a:rPr lang="en-GB" sz="1800" dirty="0"/>
              <a:t>building on community voice</a:t>
            </a:r>
          </a:p>
          <a:p>
            <a:r>
              <a:rPr lang="en-GB" sz="1800" dirty="0">
                <a:ea typeface="Calibri" panose="020F0502020204030204" pitchFamily="34" charset="0"/>
                <a:cs typeface="Calibri" panose="020F0502020204030204" pitchFamily="34" charset="0"/>
              </a:rPr>
              <a:t>m</a:t>
            </a:r>
            <a:r>
              <a:rPr lang="en-GB" sz="1800" dirty="0">
                <a:effectLst/>
                <a:ea typeface="Calibri" panose="020F0502020204030204" pitchFamily="34" charset="0"/>
                <a:cs typeface="Calibri" panose="020F0502020204030204" pitchFamily="34" charset="0"/>
              </a:rPr>
              <a:t>ulti-disciplinary teams focused around place</a:t>
            </a:r>
            <a:endParaRPr lang="en-GB" sz="1800" dirty="0">
              <a:cs typeface="Calibri" panose="020F0502020204030204" pitchFamily="34" charset="0"/>
            </a:endParaRPr>
          </a:p>
          <a:p>
            <a:r>
              <a:rPr lang="en-GB" sz="1800" dirty="0"/>
              <a:t>genuine empowerment of staff and communities</a:t>
            </a:r>
          </a:p>
          <a:p>
            <a:r>
              <a:rPr lang="en-GB" sz="1800" dirty="0"/>
              <a:t>challenging old ways of working</a:t>
            </a:r>
          </a:p>
          <a:p>
            <a:r>
              <a:rPr lang="en-GB" sz="1800" dirty="0"/>
              <a:t>giving time, and allowing for ‘failures’ and adaptations</a:t>
            </a:r>
          </a:p>
          <a:p>
            <a:pPr marL="0" indent="0">
              <a:buNone/>
            </a:pPr>
            <a:endParaRPr lang="en-GB" sz="1800" dirty="0"/>
          </a:p>
          <a:p>
            <a:endParaRPr lang="en-GB" sz="1800" dirty="0"/>
          </a:p>
          <a:p>
            <a:endParaRPr lang="en-GB" sz="2400" i="1" dirty="0"/>
          </a:p>
        </p:txBody>
      </p:sp>
    </p:spTree>
    <p:extLst>
      <p:ext uri="{BB962C8B-B14F-4D97-AF65-F5344CB8AC3E}">
        <p14:creationId xmlns:p14="http://schemas.microsoft.com/office/powerpoint/2010/main" val="1529496084"/>
      </p:ext>
    </p:extLst>
  </p:cSld>
  <p:clrMapOvr>
    <a:masterClrMapping/>
  </p:clrMapOvr>
</p:sld>
</file>

<file path=ppt/theme/theme1.xml><?xml version="1.0" encoding="utf-8"?>
<a:theme xmlns:a="http://schemas.openxmlformats.org/drawingml/2006/main" name="Default Theme">
  <a:themeElements>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ahoma" pitchFamily="-107" charset="0"/>
          </a:defRPr>
        </a:defPPr>
      </a:lstStyle>
    </a:lnDef>
  </a:objectDefaults>
  <a:extraClrSchemeLst>
    <a:extraClrScheme>
      <a:clrScheme name="Briefing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iefing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iefing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iefing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iefing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iefing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iefing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iefing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iefing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iefing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iefing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iefing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B3F8DA838E04685E57C79D655F51C" ma:contentTypeVersion="13" ma:contentTypeDescription="Create a new document." ma:contentTypeScope="" ma:versionID="8f03696e453efe42a16caaab11f6ab6d">
  <xsd:schema xmlns:xsd="http://www.w3.org/2001/XMLSchema" xmlns:xs="http://www.w3.org/2001/XMLSchema" xmlns:p="http://schemas.microsoft.com/office/2006/metadata/properties" xmlns:ns3="2af155c5-d96b-46f6-847c-02ce2b846c0b" xmlns:ns4="a665d4e7-1cd5-4589-8380-4022e115b593" targetNamespace="http://schemas.microsoft.com/office/2006/metadata/properties" ma:root="true" ma:fieldsID="931314beb9a4ff935841c1db621ac041" ns3:_="" ns4:_="">
    <xsd:import namespace="2af155c5-d96b-46f6-847c-02ce2b846c0b"/>
    <xsd:import namespace="a665d4e7-1cd5-4589-8380-4022e115b5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155c5-d96b-46f6-847c-02ce2b846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65d4e7-1cd5-4589-8380-4022e115b5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7BC63-2FE2-418A-845B-0E20163423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f155c5-d96b-46f6-847c-02ce2b846c0b"/>
    <ds:schemaRef ds:uri="a665d4e7-1cd5-4589-8380-4022e115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E3DB93-4694-4AAD-B2A8-B9A25502ADA1}">
  <ds:schemaRefs>
    <ds:schemaRef ds:uri="2af155c5-d96b-46f6-847c-02ce2b846c0b"/>
    <ds:schemaRef ds:uri="http://purl.org/dc/terms/"/>
    <ds:schemaRef ds:uri="a665d4e7-1cd5-4589-8380-4022e115b59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6A97481-1FC5-4E7C-B72A-A47644CCF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{2B23ACB1-3131-DE42-9C82-0D8B0B400AF0}tf10001076</Template>
  <TotalTime>30244</TotalTime>
  <Words>1518</Words>
  <Application>Microsoft Office PowerPoint</Application>
  <PresentationFormat>On-screen Show (16:9)</PresentationFormat>
  <Paragraphs>148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Tahoma</vt:lpstr>
      <vt:lpstr>Default Theme</vt:lpstr>
      <vt:lpstr>Health and Wellbeing</vt:lpstr>
      <vt:lpstr>Where we got to in workshop 1</vt:lpstr>
      <vt:lpstr>Where we got to in workshop 2</vt:lpstr>
      <vt:lpstr>A reminder – the systems approach</vt:lpstr>
      <vt:lpstr>PowerPoint Presentation</vt:lpstr>
      <vt:lpstr>Our chosen areas of focus</vt:lpstr>
      <vt:lpstr>Our desired state</vt:lpstr>
      <vt:lpstr>Our current state</vt:lpstr>
      <vt:lpstr>Learning from local</vt:lpstr>
      <vt:lpstr>Case studies</vt:lpstr>
      <vt:lpstr>Summit masterclasses https://our.fife.scot/leadership </vt:lpstr>
      <vt:lpstr>Organisational design</vt:lpstr>
      <vt:lpstr>Task 1: the design brief – what would we need to close the gap?</vt:lpstr>
      <vt:lpstr>Task 2: our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 Wilson</dc:creator>
  <cp:lastModifiedBy>Gill Musk</cp:lastModifiedBy>
  <cp:revision>56</cp:revision>
  <dcterms:created xsi:type="dcterms:W3CDTF">2022-08-22T08:24:19Z</dcterms:created>
  <dcterms:modified xsi:type="dcterms:W3CDTF">2022-12-09T09:33:21Z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0x0101000AFB3F8DA838E04685E57C79D655F51C</vt:lpwstr>
  </property>
</Properties>
</file>